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4" r:id="rId2"/>
    <p:sldId id="325" r:id="rId3"/>
    <p:sldId id="345" r:id="rId4"/>
    <p:sldId id="346" r:id="rId5"/>
    <p:sldId id="357" r:id="rId6"/>
    <p:sldId id="347" r:id="rId7"/>
    <p:sldId id="358" r:id="rId8"/>
    <p:sldId id="359" r:id="rId9"/>
    <p:sldId id="349" r:id="rId10"/>
    <p:sldId id="360" r:id="rId11"/>
    <p:sldId id="361" r:id="rId12"/>
    <p:sldId id="351" r:id="rId13"/>
    <p:sldId id="362" r:id="rId14"/>
    <p:sldId id="363" r:id="rId15"/>
    <p:sldId id="354" r:id="rId16"/>
    <p:sldId id="364" r:id="rId17"/>
    <p:sldId id="356" r:id="rId18"/>
    <p:sldId id="353" r:id="rId19"/>
    <p:sldId id="355"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75DCB02-9BB8-47FD-8907-85C794F793BA}" styleName="Стиль из темы 1 - акцент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urbek Adambekov" userId="013571928bee6bcd" providerId="LiveId" clId="{D7919DCE-421B-46F3-B2F0-3CE40DF7C605}"/>
    <pc:docChg chg="undo redo custSel addSld delSld modSld">
      <pc:chgData name="Nurbek Adambekov" userId="013571928bee6bcd" providerId="LiveId" clId="{D7919DCE-421B-46F3-B2F0-3CE40DF7C605}" dt="2022-11-11T16:55:44.905" v="313" actId="207"/>
      <pc:docMkLst>
        <pc:docMk/>
      </pc:docMkLst>
      <pc:sldChg chg="modSp mod">
        <pc:chgData name="Nurbek Adambekov" userId="013571928bee6bcd" providerId="LiveId" clId="{D7919DCE-421B-46F3-B2F0-3CE40DF7C605}" dt="2022-11-11T16:16:25.355" v="18"/>
        <pc:sldMkLst>
          <pc:docMk/>
          <pc:sldMk cId="752062705" sldId="347"/>
        </pc:sldMkLst>
        <pc:spChg chg="mod">
          <ac:chgData name="Nurbek Adambekov" userId="013571928bee6bcd" providerId="LiveId" clId="{D7919DCE-421B-46F3-B2F0-3CE40DF7C605}" dt="2022-11-11T16:16:25.355" v="18"/>
          <ac:spMkLst>
            <pc:docMk/>
            <pc:sldMk cId="752062705" sldId="347"/>
            <ac:spMk id="4" creationId="{00000000-0000-0000-0000-000000000000}"/>
          </ac:spMkLst>
        </pc:spChg>
        <pc:spChg chg="mod">
          <ac:chgData name="Nurbek Adambekov" userId="013571928bee6bcd" providerId="LiveId" clId="{D7919DCE-421B-46F3-B2F0-3CE40DF7C605}" dt="2022-11-11T16:14:17.979" v="7" actId="20577"/>
          <ac:spMkLst>
            <pc:docMk/>
            <pc:sldMk cId="752062705" sldId="347"/>
            <ac:spMk id="5" creationId="{00000000-0000-0000-0000-000000000000}"/>
          </ac:spMkLst>
        </pc:spChg>
        <pc:spChg chg="mod">
          <ac:chgData name="Nurbek Adambekov" userId="013571928bee6bcd" providerId="LiveId" clId="{D7919DCE-421B-46F3-B2F0-3CE40DF7C605}" dt="2022-11-11T16:15:25.257" v="17" actId="5793"/>
          <ac:spMkLst>
            <pc:docMk/>
            <pc:sldMk cId="752062705" sldId="347"/>
            <ac:spMk id="6" creationId="{00000000-0000-0000-0000-000000000000}"/>
          </ac:spMkLst>
        </pc:spChg>
      </pc:sldChg>
      <pc:sldChg chg="del">
        <pc:chgData name="Nurbek Adambekov" userId="013571928bee6bcd" providerId="LiveId" clId="{D7919DCE-421B-46F3-B2F0-3CE40DF7C605}" dt="2022-11-11T16:20:48.733" v="65" actId="47"/>
        <pc:sldMkLst>
          <pc:docMk/>
          <pc:sldMk cId="1348231690" sldId="348"/>
        </pc:sldMkLst>
      </pc:sldChg>
      <pc:sldChg chg="modSp mod">
        <pc:chgData name="Nurbek Adambekov" userId="013571928bee6bcd" providerId="LiveId" clId="{D7919DCE-421B-46F3-B2F0-3CE40DF7C605}" dt="2022-11-11T16:23:29.505" v="72" actId="207"/>
        <pc:sldMkLst>
          <pc:docMk/>
          <pc:sldMk cId="3681724768" sldId="349"/>
        </pc:sldMkLst>
        <pc:spChg chg="mod">
          <ac:chgData name="Nurbek Adambekov" userId="013571928bee6bcd" providerId="LiveId" clId="{D7919DCE-421B-46F3-B2F0-3CE40DF7C605}" dt="2022-11-11T16:23:04.073" v="69" actId="207"/>
          <ac:spMkLst>
            <pc:docMk/>
            <pc:sldMk cId="3681724768" sldId="349"/>
            <ac:spMk id="3" creationId="{00000000-0000-0000-0000-000000000000}"/>
          </ac:spMkLst>
        </pc:spChg>
        <pc:spChg chg="mod">
          <ac:chgData name="Nurbek Adambekov" userId="013571928bee6bcd" providerId="LiveId" clId="{D7919DCE-421B-46F3-B2F0-3CE40DF7C605}" dt="2022-11-11T16:23:29.505" v="72" actId="207"/>
          <ac:spMkLst>
            <pc:docMk/>
            <pc:sldMk cId="3681724768" sldId="349"/>
            <ac:spMk id="4" creationId="{00000000-0000-0000-0000-000000000000}"/>
          </ac:spMkLst>
        </pc:spChg>
        <pc:spChg chg="mod">
          <ac:chgData name="Nurbek Adambekov" userId="013571928bee6bcd" providerId="LiveId" clId="{D7919DCE-421B-46F3-B2F0-3CE40DF7C605}" dt="2022-11-11T16:22:52.340" v="68"/>
          <ac:spMkLst>
            <pc:docMk/>
            <pc:sldMk cId="3681724768" sldId="349"/>
            <ac:spMk id="5" creationId="{00000000-0000-0000-0000-000000000000}"/>
          </ac:spMkLst>
        </pc:spChg>
      </pc:sldChg>
      <pc:sldChg chg="del">
        <pc:chgData name="Nurbek Adambekov" userId="013571928bee6bcd" providerId="LiveId" clId="{D7919DCE-421B-46F3-B2F0-3CE40DF7C605}" dt="2022-11-11T16:28:13.859" v="87" actId="47"/>
        <pc:sldMkLst>
          <pc:docMk/>
          <pc:sldMk cId="2304488878" sldId="350"/>
        </pc:sldMkLst>
      </pc:sldChg>
      <pc:sldChg chg="modSp mod">
        <pc:chgData name="Nurbek Adambekov" userId="013571928bee6bcd" providerId="LiveId" clId="{D7919DCE-421B-46F3-B2F0-3CE40DF7C605}" dt="2022-11-11T16:30:20.172" v="116" actId="207"/>
        <pc:sldMkLst>
          <pc:docMk/>
          <pc:sldMk cId="3715001395" sldId="351"/>
        </pc:sldMkLst>
        <pc:spChg chg="mod">
          <ac:chgData name="Nurbek Adambekov" userId="013571928bee6bcd" providerId="LiveId" clId="{D7919DCE-421B-46F3-B2F0-3CE40DF7C605}" dt="2022-11-11T16:30:20.172" v="116" actId="207"/>
          <ac:spMkLst>
            <pc:docMk/>
            <pc:sldMk cId="3715001395" sldId="351"/>
            <ac:spMk id="3" creationId="{00000000-0000-0000-0000-000000000000}"/>
          </ac:spMkLst>
        </pc:spChg>
        <pc:spChg chg="mod">
          <ac:chgData name="Nurbek Adambekov" userId="013571928bee6bcd" providerId="LiveId" clId="{D7919DCE-421B-46F3-B2F0-3CE40DF7C605}" dt="2022-11-11T16:30:14.565" v="115" actId="207"/>
          <ac:spMkLst>
            <pc:docMk/>
            <pc:sldMk cId="3715001395" sldId="351"/>
            <ac:spMk id="4" creationId="{00000000-0000-0000-0000-000000000000}"/>
          </ac:spMkLst>
        </pc:spChg>
        <pc:spChg chg="mod">
          <ac:chgData name="Nurbek Adambekov" userId="013571928bee6bcd" providerId="LiveId" clId="{D7919DCE-421B-46F3-B2F0-3CE40DF7C605}" dt="2022-11-11T16:28:26.199" v="88"/>
          <ac:spMkLst>
            <pc:docMk/>
            <pc:sldMk cId="3715001395" sldId="351"/>
            <ac:spMk id="5" creationId="{00000000-0000-0000-0000-000000000000}"/>
          </ac:spMkLst>
        </pc:spChg>
      </pc:sldChg>
      <pc:sldChg chg="modSp del mod">
        <pc:chgData name="Nurbek Adambekov" userId="013571928bee6bcd" providerId="LiveId" clId="{D7919DCE-421B-46F3-B2F0-3CE40DF7C605}" dt="2022-11-11T16:36:04.301" v="168" actId="47"/>
        <pc:sldMkLst>
          <pc:docMk/>
          <pc:sldMk cId="2038435360" sldId="352"/>
        </pc:sldMkLst>
        <pc:spChg chg="mod">
          <ac:chgData name="Nurbek Adambekov" userId="013571928bee6bcd" providerId="LiveId" clId="{D7919DCE-421B-46F3-B2F0-3CE40DF7C605}" dt="2022-11-11T16:31:02.354" v="117"/>
          <ac:spMkLst>
            <pc:docMk/>
            <pc:sldMk cId="2038435360" sldId="352"/>
            <ac:spMk id="5" creationId="{00000000-0000-0000-0000-000000000000}"/>
          </ac:spMkLst>
        </pc:spChg>
      </pc:sldChg>
      <pc:sldChg chg="modSp mod">
        <pc:chgData name="Nurbek Adambekov" userId="013571928bee6bcd" providerId="LiveId" clId="{D7919DCE-421B-46F3-B2F0-3CE40DF7C605}" dt="2022-11-11T16:50:54.130" v="262" actId="27636"/>
        <pc:sldMkLst>
          <pc:docMk/>
          <pc:sldMk cId="54013338" sldId="353"/>
        </pc:sldMkLst>
        <pc:spChg chg="mod">
          <ac:chgData name="Nurbek Adambekov" userId="013571928bee6bcd" providerId="LiveId" clId="{D7919DCE-421B-46F3-B2F0-3CE40DF7C605}" dt="2022-11-11T16:48:31.322" v="234"/>
          <ac:spMkLst>
            <pc:docMk/>
            <pc:sldMk cId="54013338" sldId="353"/>
            <ac:spMk id="2" creationId="{00000000-0000-0000-0000-000000000000}"/>
          </ac:spMkLst>
        </pc:spChg>
        <pc:spChg chg="mod">
          <ac:chgData name="Nurbek Adambekov" userId="013571928bee6bcd" providerId="LiveId" clId="{D7919DCE-421B-46F3-B2F0-3CE40DF7C605}" dt="2022-11-11T16:50:54.130" v="261" actId="27636"/>
          <ac:spMkLst>
            <pc:docMk/>
            <pc:sldMk cId="54013338" sldId="353"/>
            <ac:spMk id="3" creationId="{00000000-0000-0000-0000-000000000000}"/>
          </ac:spMkLst>
        </pc:spChg>
        <pc:spChg chg="mod">
          <ac:chgData name="Nurbek Adambekov" userId="013571928bee6bcd" providerId="LiveId" clId="{D7919DCE-421B-46F3-B2F0-3CE40DF7C605}" dt="2022-11-11T16:50:54.130" v="262" actId="27636"/>
          <ac:spMkLst>
            <pc:docMk/>
            <pc:sldMk cId="54013338" sldId="353"/>
            <ac:spMk id="4" creationId="{00000000-0000-0000-0000-000000000000}"/>
          </ac:spMkLst>
        </pc:spChg>
        <pc:spChg chg="mod">
          <ac:chgData name="Nurbek Adambekov" userId="013571928bee6bcd" providerId="LiveId" clId="{D7919DCE-421B-46F3-B2F0-3CE40DF7C605}" dt="2022-11-11T16:48:53.525" v="238" actId="403"/>
          <ac:spMkLst>
            <pc:docMk/>
            <pc:sldMk cId="54013338" sldId="353"/>
            <ac:spMk id="5" creationId="{00000000-0000-0000-0000-000000000000}"/>
          </ac:spMkLst>
        </pc:spChg>
        <pc:spChg chg="mod">
          <ac:chgData name="Nurbek Adambekov" userId="013571928bee6bcd" providerId="LiveId" clId="{D7919DCE-421B-46F3-B2F0-3CE40DF7C605}" dt="2022-11-11T16:50:00.784" v="246" actId="1076"/>
          <ac:spMkLst>
            <pc:docMk/>
            <pc:sldMk cId="54013338" sldId="353"/>
            <ac:spMk id="6" creationId="{00000000-0000-0000-0000-000000000000}"/>
          </ac:spMkLst>
        </pc:spChg>
      </pc:sldChg>
      <pc:sldChg chg="modSp mod">
        <pc:chgData name="Nurbek Adambekov" userId="013571928bee6bcd" providerId="LiveId" clId="{D7919DCE-421B-46F3-B2F0-3CE40DF7C605}" dt="2022-11-11T16:55:22.339" v="311" actId="403"/>
        <pc:sldMkLst>
          <pc:docMk/>
          <pc:sldMk cId="2522918894" sldId="354"/>
        </pc:sldMkLst>
        <pc:graphicFrameChg chg="modGraphic">
          <ac:chgData name="Nurbek Adambekov" userId="013571928bee6bcd" providerId="LiveId" clId="{D7919DCE-421B-46F3-B2F0-3CE40DF7C605}" dt="2022-11-11T16:55:22.339" v="311" actId="403"/>
          <ac:graphicFrameMkLst>
            <pc:docMk/>
            <pc:sldMk cId="2522918894" sldId="354"/>
            <ac:graphicFrameMk id="5" creationId="{00000000-0000-0000-0000-000000000000}"/>
          </ac:graphicFrameMkLst>
        </pc:graphicFrameChg>
      </pc:sldChg>
      <pc:sldChg chg="modSp mod">
        <pc:chgData name="Nurbek Adambekov" userId="013571928bee6bcd" providerId="LiveId" clId="{D7919DCE-421B-46F3-B2F0-3CE40DF7C605}" dt="2022-11-11T16:51:41.355" v="265" actId="1076"/>
        <pc:sldMkLst>
          <pc:docMk/>
          <pc:sldMk cId="3468913644" sldId="355"/>
        </pc:sldMkLst>
        <pc:spChg chg="mod">
          <ac:chgData name="Nurbek Adambekov" userId="013571928bee6bcd" providerId="LiveId" clId="{D7919DCE-421B-46F3-B2F0-3CE40DF7C605}" dt="2022-11-11T16:51:41.355" v="265" actId="1076"/>
          <ac:spMkLst>
            <pc:docMk/>
            <pc:sldMk cId="3468913644" sldId="355"/>
            <ac:spMk id="3" creationId="{00000000-0000-0000-0000-000000000000}"/>
          </ac:spMkLst>
        </pc:spChg>
      </pc:sldChg>
      <pc:sldChg chg="modSp mod">
        <pc:chgData name="Nurbek Adambekov" userId="013571928bee6bcd" providerId="LiveId" clId="{D7919DCE-421B-46F3-B2F0-3CE40DF7C605}" dt="2022-11-11T16:48:05.826" v="233" actId="207"/>
        <pc:sldMkLst>
          <pc:docMk/>
          <pc:sldMk cId="1904255293" sldId="356"/>
        </pc:sldMkLst>
        <pc:spChg chg="mod">
          <ac:chgData name="Nurbek Adambekov" userId="013571928bee6bcd" providerId="LiveId" clId="{D7919DCE-421B-46F3-B2F0-3CE40DF7C605}" dt="2022-11-11T16:39:59.861" v="208" actId="27636"/>
          <ac:spMkLst>
            <pc:docMk/>
            <pc:sldMk cId="1904255293" sldId="356"/>
            <ac:spMk id="5" creationId="{00000000-0000-0000-0000-000000000000}"/>
          </ac:spMkLst>
        </pc:spChg>
        <pc:graphicFrameChg chg="mod modGraphic">
          <ac:chgData name="Nurbek Adambekov" userId="013571928bee6bcd" providerId="LiveId" clId="{D7919DCE-421B-46F3-B2F0-3CE40DF7C605}" dt="2022-11-11T16:48:05.826" v="233" actId="207"/>
          <ac:graphicFrameMkLst>
            <pc:docMk/>
            <pc:sldMk cId="1904255293" sldId="356"/>
            <ac:graphicFrameMk id="7" creationId="{00000000-0000-0000-0000-000000000000}"/>
          </ac:graphicFrameMkLst>
        </pc:graphicFrameChg>
      </pc:sldChg>
      <pc:sldChg chg="modSp mod">
        <pc:chgData name="Nurbek Adambekov" userId="013571928bee6bcd" providerId="LiveId" clId="{D7919DCE-421B-46F3-B2F0-3CE40DF7C605}" dt="2022-11-11T16:12:46.505" v="0"/>
        <pc:sldMkLst>
          <pc:docMk/>
          <pc:sldMk cId="334681006" sldId="357"/>
        </pc:sldMkLst>
        <pc:spChg chg="mod">
          <ac:chgData name="Nurbek Adambekov" userId="013571928bee6bcd" providerId="LiveId" clId="{D7919DCE-421B-46F3-B2F0-3CE40DF7C605}" dt="2022-11-11T16:12:46.505" v="0"/>
          <ac:spMkLst>
            <pc:docMk/>
            <pc:sldMk cId="334681006" sldId="357"/>
            <ac:spMk id="14" creationId="{00000000-0000-0000-0000-000000000000}"/>
          </ac:spMkLst>
        </pc:spChg>
      </pc:sldChg>
      <pc:sldChg chg="modSp new mod">
        <pc:chgData name="Nurbek Adambekov" userId="013571928bee6bcd" providerId="LiveId" clId="{D7919DCE-421B-46F3-B2F0-3CE40DF7C605}" dt="2022-11-11T16:18:28.403" v="35" actId="207"/>
        <pc:sldMkLst>
          <pc:docMk/>
          <pc:sldMk cId="988315508" sldId="358"/>
        </pc:sldMkLst>
        <pc:spChg chg="mod">
          <ac:chgData name="Nurbek Adambekov" userId="013571928bee6bcd" providerId="LiveId" clId="{D7919DCE-421B-46F3-B2F0-3CE40DF7C605}" dt="2022-11-11T16:17:17.800" v="20"/>
          <ac:spMkLst>
            <pc:docMk/>
            <pc:sldMk cId="988315508" sldId="358"/>
            <ac:spMk id="2" creationId="{D599A521-F684-4922-AE53-93935E4A7883}"/>
          </ac:spMkLst>
        </pc:spChg>
        <pc:spChg chg="mod">
          <ac:chgData name="Nurbek Adambekov" userId="013571928bee6bcd" providerId="LiveId" clId="{D7919DCE-421B-46F3-B2F0-3CE40DF7C605}" dt="2022-11-11T16:18:20" v="34" actId="207"/>
          <ac:spMkLst>
            <pc:docMk/>
            <pc:sldMk cId="988315508" sldId="358"/>
            <ac:spMk id="3" creationId="{BF466AAB-A817-4962-B9CB-AE34F123E91F}"/>
          </ac:spMkLst>
        </pc:spChg>
        <pc:spChg chg="mod">
          <ac:chgData name="Nurbek Adambekov" userId="013571928bee6bcd" providerId="LiveId" clId="{D7919DCE-421B-46F3-B2F0-3CE40DF7C605}" dt="2022-11-11T16:18:28.403" v="35" actId="207"/>
          <ac:spMkLst>
            <pc:docMk/>
            <pc:sldMk cId="988315508" sldId="358"/>
            <ac:spMk id="4" creationId="{D322CDF8-3E02-4DD0-AE0B-603068144F85}"/>
          </ac:spMkLst>
        </pc:spChg>
      </pc:sldChg>
      <pc:sldChg chg="addSp delSp modSp new mod">
        <pc:chgData name="Nurbek Adambekov" userId="013571928bee6bcd" providerId="LiveId" clId="{D7919DCE-421B-46F3-B2F0-3CE40DF7C605}" dt="2022-11-11T16:20:35.587" v="64" actId="207"/>
        <pc:sldMkLst>
          <pc:docMk/>
          <pc:sldMk cId="2138006861" sldId="359"/>
        </pc:sldMkLst>
        <pc:spChg chg="del">
          <ac:chgData name="Nurbek Adambekov" userId="013571928bee6bcd" providerId="LiveId" clId="{D7919DCE-421B-46F3-B2F0-3CE40DF7C605}" dt="2022-11-11T16:18:41.680" v="37"/>
          <ac:spMkLst>
            <pc:docMk/>
            <pc:sldMk cId="2138006861" sldId="359"/>
            <ac:spMk id="2" creationId="{405E23F3-3C82-49BF-844D-186A71CCD459}"/>
          </ac:spMkLst>
        </pc:spChg>
        <pc:spChg chg="mod">
          <ac:chgData name="Nurbek Adambekov" userId="013571928bee6bcd" providerId="LiveId" clId="{D7919DCE-421B-46F3-B2F0-3CE40DF7C605}" dt="2022-11-11T16:20:35.587" v="64" actId="207"/>
          <ac:spMkLst>
            <pc:docMk/>
            <pc:sldMk cId="2138006861" sldId="359"/>
            <ac:spMk id="3" creationId="{C1C0E316-826E-4DDC-A1D1-0224FDBFABF6}"/>
          </ac:spMkLst>
        </pc:spChg>
        <pc:spChg chg="mod">
          <ac:chgData name="Nurbek Adambekov" userId="013571928bee6bcd" providerId="LiveId" clId="{D7919DCE-421B-46F3-B2F0-3CE40DF7C605}" dt="2022-11-11T16:20:27.660" v="63" actId="207"/>
          <ac:spMkLst>
            <pc:docMk/>
            <pc:sldMk cId="2138006861" sldId="359"/>
            <ac:spMk id="4" creationId="{A72BEFDD-EDCF-4A8A-9EC6-AC2BA996C2A1}"/>
          </ac:spMkLst>
        </pc:spChg>
        <pc:spChg chg="add mod">
          <ac:chgData name="Nurbek Adambekov" userId="013571928bee6bcd" providerId="LiveId" clId="{D7919DCE-421B-46F3-B2F0-3CE40DF7C605}" dt="2022-11-11T16:18:41.680" v="37"/>
          <ac:spMkLst>
            <pc:docMk/>
            <pc:sldMk cId="2138006861" sldId="359"/>
            <ac:spMk id="5" creationId="{FB8882CC-BE51-4931-BD09-9A61F6EB87F6}"/>
          </ac:spMkLst>
        </pc:spChg>
      </pc:sldChg>
      <pc:sldChg chg="modSp new mod">
        <pc:chgData name="Nurbek Adambekov" userId="013571928bee6bcd" providerId="LiveId" clId="{D7919DCE-421B-46F3-B2F0-3CE40DF7C605}" dt="2022-11-11T16:26:44.350" v="79" actId="207"/>
        <pc:sldMkLst>
          <pc:docMk/>
          <pc:sldMk cId="1232418502" sldId="360"/>
        </pc:sldMkLst>
        <pc:spChg chg="mod">
          <ac:chgData name="Nurbek Adambekov" userId="013571928bee6bcd" providerId="LiveId" clId="{D7919DCE-421B-46F3-B2F0-3CE40DF7C605}" dt="2022-11-11T16:25:15.414" v="74"/>
          <ac:spMkLst>
            <pc:docMk/>
            <pc:sldMk cId="1232418502" sldId="360"/>
            <ac:spMk id="2" creationId="{67A506D2-52E5-4672-AE4D-E7EF28FEB96F}"/>
          </ac:spMkLst>
        </pc:spChg>
        <pc:spChg chg="mod">
          <ac:chgData name="Nurbek Adambekov" userId="013571928bee6bcd" providerId="LiveId" clId="{D7919DCE-421B-46F3-B2F0-3CE40DF7C605}" dt="2022-11-11T16:26:36.552" v="78" actId="207"/>
          <ac:spMkLst>
            <pc:docMk/>
            <pc:sldMk cId="1232418502" sldId="360"/>
            <ac:spMk id="3" creationId="{DD31C2BB-BCDD-4251-A963-ED3DBA5CCC64}"/>
          </ac:spMkLst>
        </pc:spChg>
        <pc:spChg chg="mod">
          <ac:chgData name="Nurbek Adambekov" userId="013571928bee6bcd" providerId="LiveId" clId="{D7919DCE-421B-46F3-B2F0-3CE40DF7C605}" dt="2022-11-11T16:26:44.350" v="79" actId="207"/>
          <ac:spMkLst>
            <pc:docMk/>
            <pc:sldMk cId="1232418502" sldId="360"/>
            <ac:spMk id="4" creationId="{7564F43B-3A53-46A6-8ADC-AB1FADA8D3BD}"/>
          </ac:spMkLst>
        </pc:spChg>
      </pc:sldChg>
      <pc:sldChg chg="addSp delSp modSp new mod">
        <pc:chgData name="Nurbek Adambekov" userId="013571928bee6bcd" providerId="LiveId" clId="{D7919DCE-421B-46F3-B2F0-3CE40DF7C605}" dt="2022-11-11T16:28:09.814" v="86" actId="207"/>
        <pc:sldMkLst>
          <pc:docMk/>
          <pc:sldMk cId="1054750335" sldId="361"/>
        </pc:sldMkLst>
        <pc:spChg chg="del">
          <ac:chgData name="Nurbek Adambekov" userId="013571928bee6bcd" providerId="LiveId" clId="{D7919DCE-421B-46F3-B2F0-3CE40DF7C605}" dt="2022-11-11T16:26:52.939" v="80"/>
          <ac:spMkLst>
            <pc:docMk/>
            <pc:sldMk cId="1054750335" sldId="361"/>
            <ac:spMk id="2" creationId="{67028F60-8D87-479F-BC20-4FF223271AC1}"/>
          </ac:spMkLst>
        </pc:spChg>
        <pc:spChg chg="mod">
          <ac:chgData name="Nurbek Adambekov" userId="013571928bee6bcd" providerId="LiveId" clId="{D7919DCE-421B-46F3-B2F0-3CE40DF7C605}" dt="2022-11-11T16:28:02.508" v="85" actId="207"/>
          <ac:spMkLst>
            <pc:docMk/>
            <pc:sldMk cId="1054750335" sldId="361"/>
            <ac:spMk id="3" creationId="{1B039E7F-0CBF-44C2-AD7F-9F941F4E9F2A}"/>
          </ac:spMkLst>
        </pc:spChg>
        <pc:spChg chg="mod">
          <ac:chgData name="Nurbek Adambekov" userId="013571928bee6bcd" providerId="LiveId" clId="{D7919DCE-421B-46F3-B2F0-3CE40DF7C605}" dt="2022-11-11T16:28:09.814" v="86" actId="207"/>
          <ac:spMkLst>
            <pc:docMk/>
            <pc:sldMk cId="1054750335" sldId="361"/>
            <ac:spMk id="4" creationId="{2F22B708-65D6-496D-BC5A-BF1ECCB43F7B}"/>
          </ac:spMkLst>
        </pc:spChg>
        <pc:spChg chg="add mod">
          <ac:chgData name="Nurbek Adambekov" userId="013571928bee6bcd" providerId="LiveId" clId="{D7919DCE-421B-46F3-B2F0-3CE40DF7C605}" dt="2022-11-11T16:26:52.939" v="80"/>
          <ac:spMkLst>
            <pc:docMk/>
            <pc:sldMk cId="1054750335" sldId="361"/>
            <ac:spMk id="5" creationId="{1E80511C-0085-49CF-9772-7300B1B64CD6}"/>
          </ac:spMkLst>
        </pc:spChg>
      </pc:sldChg>
      <pc:sldChg chg="modSp new mod">
        <pc:chgData name="Nurbek Adambekov" userId="013571928bee6bcd" providerId="LiveId" clId="{D7919DCE-421B-46F3-B2F0-3CE40DF7C605}" dt="2022-11-11T16:33:00.533" v="137"/>
        <pc:sldMkLst>
          <pc:docMk/>
          <pc:sldMk cId="4030382198" sldId="362"/>
        </pc:sldMkLst>
        <pc:spChg chg="mod">
          <ac:chgData name="Nurbek Adambekov" userId="013571928bee6bcd" providerId="LiveId" clId="{D7919DCE-421B-46F3-B2F0-3CE40DF7C605}" dt="2022-11-11T16:33:00.533" v="137"/>
          <ac:spMkLst>
            <pc:docMk/>
            <pc:sldMk cId="4030382198" sldId="362"/>
            <ac:spMk id="2" creationId="{2671321C-D619-40B2-B2AD-8A1CF591FC37}"/>
          </ac:spMkLst>
        </pc:spChg>
        <pc:spChg chg="mod">
          <ac:chgData name="Nurbek Adambekov" userId="013571928bee6bcd" providerId="LiveId" clId="{D7919DCE-421B-46F3-B2F0-3CE40DF7C605}" dt="2022-11-11T16:32:40.491" v="135" actId="207"/>
          <ac:spMkLst>
            <pc:docMk/>
            <pc:sldMk cId="4030382198" sldId="362"/>
            <ac:spMk id="3" creationId="{A02A059C-49C8-4973-988E-189CD8885A28}"/>
          </ac:spMkLst>
        </pc:spChg>
        <pc:spChg chg="mod">
          <ac:chgData name="Nurbek Adambekov" userId="013571928bee6bcd" providerId="LiveId" clId="{D7919DCE-421B-46F3-B2F0-3CE40DF7C605}" dt="2022-11-11T16:32:51.823" v="136" actId="207"/>
          <ac:spMkLst>
            <pc:docMk/>
            <pc:sldMk cId="4030382198" sldId="362"/>
            <ac:spMk id="4" creationId="{8AB34526-5E29-4DCB-9F13-5B50663E7383}"/>
          </ac:spMkLst>
        </pc:spChg>
      </pc:sldChg>
      <pc:sldChg chg="modSp new mod">
        <pc:chgData name="Nurbek Adambekov" userId="013571928bee6bcd" providerId="LiveId" clId="{D7919DCE-421B-46F3-B2F0-3CE40DF7C605}" dt="2022-11-11T16:35:55.273" v="167" actId="207"/>
        <pc:sldMkLst>
          <pc:docMk/>
          <pc:sldMk cId="2814496547" sldId="363"/>
        </pc:sldMkLst>
        <pc:spChg chg="mod">
          <ac:chgData name="Nurbek Adambekov" userId="013571928bee6bcd" providerId="LiveId" clId="{D7919DCE-421B-46F3-B2F0-3CE40DF7C605}" dt="2022-11-11T16:33:06.619" v="139"/>
          <ac:spMkLst>
            <pc:docMk/>
            <pc:sldMk cId="2814496547" sldId="363"/>
            <ac:spMk id="2" creationId="{01F7EAE6-D36B-48C4-BE6F-9A71D229CD03}"/>
          </ac:spMkLst>
        </pc:spChg>
        <pc:spChg chg="mod">
          <ac:chgData name="Nurbek Adambekov" userId="013571928bee6bcd" providerId="LiveId" clId="{D7919DCE-421B-46F3-B2F0-3CE40DF7C605}" dt="2022-11-11T16:35:48.657" v="166" actId="207"/>
          <ac:spMkLst>
            <pc:docMk/>
            <pc:sldMk cId="2814496547" sldId="363"/>
            <ac:spMk id="3" creationId="{18E4BF51-815B-4393-B1CB-B45D86CDD54F}"/>
          </ac:spMkLst>
        </pc:spChg>
        <pc:spChg chg="mod">
          <ac:chgData name="Nurbek Adambekov" userId="013571928bee6bcd" providerId="LiveId" clId="{D7919DCE-421B-46F3-B2F0-3CE40DF7C605}" dt="2022-11-11T16:35:55.273" v="167" actId="207"/>
          <ac:spMkLst>
            <pc:docMk/>
            <pc:sldMk cId="2814496547" sldId="363"/>
            <ac:spMk id="4" creationId="{0ADEB8BA-2F05-423F-9866-AAD73CD71E2A}"/>
          </ac:spMkLst>
        </pc:spChg>
      </pc:sldChg>
      <pc:sldChg chg="addSp delSp modSp new mod">
        <pc:chgData name="Nurbek Adambekov" userId="013571928bee6bcd" providerId="LiveId" clId="{D7919DCE-421B-46F3-B2F0-3CE40DF7C605}" dt="2022-11-11T16:55:44.905" v="313" actId="207"/>
        <pc:sldMkLst>
          <pc:docMk/>
          <pc:sldMk cId="2925925222" sldId="364"/>
        </pc:sldMkLst>
        <pc:spChg chg="del">
          <ac:chgData name="Nurbek Adambekov" userId="013571928bee6bcd" providerId="LiveId" clId="{D7919DCE-421B-46F3-B2F0-3CE40DF7C605}" dt="2022-11-11T16:51:54.638" v="267" actId="478"/>
          <ac:spMkLst>
            <pc:docMk/>
            <pc:sldMk cId="2925925222" sldId="364"/>
            <ac:spMk id="2" creationId="{C85DF39C-7BEB-4C42-B17D-8F6CBF6BDBD7}"/>
          </ac:spMkLst>
        </pc:spChg>
        <pc:spChg chg="del">
          <ac:chgData name="Nurbek Adambekov" userId="013571928bee6bcd" providerId="LiveId" clId="{D7919DCE-421B-46F3-B2F0-3CE40DF7C605}" dt="2022-11-11T16:51:56.476" v="268" actId="478"/>
          <ac:spMkLst>
            <pc:docMk/>
            <pc:sldMk cId="2925925222" sldId="364"/>
            <ac:spMk id="3" creationId="{E6FB711D-A073-42E2-964A-2B5A1C6909C8}"/>
          </ac:spMkLst>
        </pc:spChg>
        <pc:spChg chg="del">
          <ac:chgData name="Nurbek Adambekov" userId="013571928bee6bcd" providerId="LiveId" clId="{D7919DCE-421B-46F3-B2F0-3CE40DF7C605}" dt="2022-11-11T16:51:58.087" v="269" actId="478"/>
          <ac:spMkLst>
            <pc:docMk/>
            <pc:sldMk cId="2925925222" sldId="364"/>
            <ac:spMk id="4" creationId="{A2020684-298D-4B2C-8CF2-9ECB0E023062}"/>
          </ac:spMkLst>
        </pc:spChg>
        <pc:graphicFrameChg chg="add mod modGraphic">
          <ac:chgData name="Nurbek Adambekov" userId="013571928bee6bcd" providerId="LiveId" clId="{D7919DCE-421B-46F3-B2F0-3CE40DF7C605}" dt="2022-11-11T16:55:44.905" v="313" actId="207"/>
          <ac:graphicFrameMkLst>
            <pc:docMk/>
            <pc:sldMk cId="2925925222" sldId="364"/>
            <ac:graphicFrameMk id="5" creationId="{C938CB95-E7B3-470A-B7D8-27D6DA9BBE77}"/>
          </ac:graphicFrameMkLst>
        </pc:graphicFrameChg>
        <pc:graphicFrameChg chg="add mod modGraphic">
          <ac:chgData name="Nurbek Adambekov" userId="013571928bee6bcd" providerId="LiveId" clId="{D7919DCE-421B-46F3-B2F0-3CE40DF7C605}" dt="2022-11-11T16:53:17.152" v="288" actId="14734"/>
          <ac:graphicFrameMkLst>
            <pc:docMk/>
            <pc:sldMk cId="2925925222" sldId="364"/>
            <ac:graphicFrameMk id="6" creationId="{8008E3A8-3F2C-41E3-9B65-CCBD0A71A776}"/>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AA41F2C-D176-4783-8D66-26D0B82E7238}"/>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5AA52637-6774-4554-8C1E-526E04080F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DD4499CF-3FA8-4D2C-ADA8-BAB66A998D3A}"/>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FFB8A2AC-84AC-4F3C-9E97-C7FBE7D412F4}"/>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DD0BD95-D73A-421C-BECF-E4F443ABE465}"/>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1131870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8E60C1-2C2F-467F-A93E-4F347859758A}"/>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4CF80716-2C20-4507-A88A-710BFFE4F0CE}"/>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48952CCD-10A5-4E7B-8495-BB4CA0E18956}"/>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68408F44-4C3B-49B4-9424-4B9EFC6E46A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1EC59E8-95A0-425E-B9D0-D955351CAB19}"/>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4070919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5480CC50-10BC-4768-9B7E-78105D4BF911}"/>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3A2F30EB-1C92-44C8-81D6-DDAA509E061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F2CBB48-4F51-45FA-9F62-3A90C4AF3792}"/>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61577BD1-23A2-4E6B-895A-E3312ED9120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47CC1F7-08AA-4ED1-BFC7-95FBF6E13E0B}"/>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201185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302DC7-F377-44D1-B2A1-5B34032C748F}"/>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72D5E5F-7EE7-4E82-881D-2CF73DAAF56B}"/>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865A6044-A08C-4186-965F-C2E7E8DE62D6}"/>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3F81A930-40AF-4CB1-95EE-AE3128F9B338}"/>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4824010C-CDF4-4F8C-9AB1-05D04F2EC0BA}"/>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349309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01BCFA-21CC-4468-ACB1-A1D2EB65BFCE}"/>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7693E243-418A-45DF-9B4D-046657F4132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2FDD537B-88C9-47D5-BF37-E1DF336F994D}"/>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EFC8D5C4-E7FE-45A6-9284-90168AD76AA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C1A098B-019F-46C4-A2E7-6A323B4CBEDA}"/>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811226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4179B05-52B6-42E5-AC11-92690CDAA8A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3C4BB075-E4F8-4F43-8D75-DE9CBE830AC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42FDD351-77B2-4897-A4F6-2BF5CAE01C97}"/>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E8AAB3C0-8990-4DBC-B20A-0C13060E49B4}"/>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BA35A631-176E-4F3D-81C7-4FD562BBEBF0}"/>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0D83AEC-E759-46A6-A7E6-CFD9116585D6}"/>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1917156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AD0A49-65C8-4A8B-92A7-5951D56AABDE}"/>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BFEA8D89-919B-40F2-9CF9-447E8BC639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8E39AE00-D82D-41C5-A51F-FF709A9CE761}"/>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1A839643-E829-4496-B82F-F33234942D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FDEB5237-89AF-4936-8D7E-00F2AEB52965}"/>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98751679-1E9C-409B-902A-1C4F80403204}"/>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8" name="Нижний колонтитул 7">
            <a:extLst>
              <a:ext uri="{FF2B5EF4-FFF2-40B4-BE49-F238E27FC236}">
                <a16:creationId xmlns:a16="http://schemas.microsoft.com/office/drawing/2014/main" id="{ED799A0E-59BC-45AC-8F86-7911757DDC6E}"/>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29F4462D-2130-4000-929C-E4CEBF6CA71C}"/>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418357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CA0FE6F-7CD2-4556-845F-B6F7C3E7C0C8}"/>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3CF2F6B0-68D9-405F-A98A-96F518F82F8F}"/>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4" name="Нижний колонтитул 3">
            <a:extLst>
              <a:ext uri="{FF2B5EF4-FFF2-40B4-BE49-F238E27FC236}">
                <a16:creationId xmlns:a16="http://schemas.microsoft.com/office/drawing/2014/main" id="{07FADD46-9523-4B77-A76B-7A71B655657C}"/>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984E36A6-F231-4C82-8601-AED272ECEA6F}"/>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1296578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BD2F3E7F-0A45-431F-80BF-1583A4765AEF}"/>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3" name="Нижний колонтитул 2">
            <a:extLst>
              <a:ext uri="{FF2B5EF4-FFF2-40B4-BE49-F238E27FC236}">
                <a16:creationId xmlns:a16="http://schemas.microsoft.com/office/drawing/2014/main" id="{0A756C01-6D86-46D1-9AA4-9375DF4FDB77}"/>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17FC74EE-44EA-488A-8F13-9FEDFA632C20}"/>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2241918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E4A577-B673-492F-83FF-E76386AF022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38E23C8E-887B-4738-8F03-3EF6B33318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124F1B72-0A42-4DC3-8730-FA2DD16E79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E6B739F8-EE56-41C8-8CFB-E9E424656964}"/>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0F0AE307-5811-401E-94BF-6604FDC4E51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41807D6-65B1-4A86-902C-7088F8FCDA9F}"/>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1474120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E68EC0-E5C3-4ED6-BACE-83E9844A9D4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593B1554-9693-4D86-90DA-7FE90305D6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6CB1DE81-3EE4-4902-9623-24C5B36F62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495C88DE-278E-4A01-8880-17245C6BC17F}"/>
              </a:ext>
            </a:extLst>
          </p:cNvPr>
          <p:cNvSpPr>
            <a:spLocks noGrp="1"/>
          </p:cNvSpPr>
          <p:nvPr>
            <p:ph type="dt" sz="half" idx="10"/>
          </p:nvPr>
        </p:nvSpPr>
        <p:spPr/>
        <p:txBody>
          <a:bodyPr/>
          <a:lstStyle/>
          <a:p>
            <a:fld id="{3AA138B0-E4B6-4984-AF58-097ADA8478BB}" type="datetimeFigureOut">
              <a:rPr lang="ru-RU" smtClean="0"/>
              <a:t>11.11.2022</a:t>
            </a:fld>
            <a:endParaRPr lang="ru-RU"/>
          </a:p>
        </p:txBody>
      </p:sp>
      <p:sp>
        <p:nvSpPr>
          <p:cNvPr id="6" name="Нижний колонтитул 5">
            <a:extLst>
              <a:ext uri="{FF2B5EF4-FFF2-40B4-BE49-F238E27FC236}">
                <a16:creationId xmlns:a16="http://schemas.microsoft.com/office/drawing/2014/main" id="{DE0D3B2F-51A8-4C04-9F88-1EC51F3C66E8}"/>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556FD3F-B5B7-4791-A23F-A8104354E359}"/>
              </a:ext>
            </a:extLst>
          </p:cNvPr>
          <p:cNvSpPr>
            <a:spLocks noGrp="1"/>
          </p:cNvSpPr>
          <p:nvPr>
            <p:ph type="sldNum" sz="quarter" idx="12"/>
          </p:nvPr>
        </p:nvSpPr>
        <p:spPr/>
        <p:txBody>
          <a:bodyPr/>
          <a:lstStyle/>
          <a:p>
            <a:fld id="{B41EB986-E981-45AB-AF87-B3677921E551}" type="slidenum">
              <a:rPr lang="ru-RU" smtClean="0"/>
              <a:t>‹#›</a:t>
            </a:fld>
            <a:endParaRPr lang="ru-RU"/>
          </a:p>
        </p:txBody>
      </p:sp>
    </p:spTree>
    <p:extLst>
      <p:ext uri="{BB962C8B-B14F-4D97-AF65-F5344CB8AC3E}">
        <p14:creationId xmlns:p14="http://schemas.microsoft.com/office/powerpoint/2010/main" val="1786758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453B68-0CDF-4382-B618-4F3DD3461B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CF436CF6-6DAA-4149-B2C3-7C2EB09AAE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4B15A56-9834-49A8-B56F-14383AE390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A138B0-E4B6-4984-AF58-097ADA8478BB}" type="datetimeFigureOut">
              <a:rPr lang="ru-RU" smtClean="0"/>
              <a:t>11.11.2022</a:t>
            </a:fld>
            <a:endParaRPr lang="ru-RU"/>
          </a:p>
        </p:txBody>
      </p:sp>
      <p:sp>
        <p:nvSpPr>
          <p:cNvPr id="5" name="Нижний колонтитул 4">
            <a:extLst>
              <a:ext uri="{FF2B5EF4-FFF2-40B4-BE49-F238E27FC236}">
                <a16:creationId xmlns:a16="http://schemas.microsoft.com/office/drawing/2014/main" id="{CFBFCA39-E733-4514-BD22-E115864E7D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F48DD637-0407-47AB-B7B5-B0453EE7D5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1EB986-E981-45AB-AF87-B3677921E551}" type="slidenum">
              <a:rPr lang="ru-RU" smtClean="0"/>
              <a:t>‹#›</a:t>
            </a:fld>
            <a:endParaRPr lang="ru-RU"/>
          </a:p>
        </p:txBody>
      </p:sp>
    </p:spTree>
    <p:extLst>
      <p:ext uri="{BB962C8B-B14F-4D97-AF65-F5344CB8AC3E}">
        <p14:creationId xmlns:p14="http://schemas.microsoft.com/office/powerpoint/2010/main" val="3486593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a:t>Qualitative Research Methods</a:t>
            </a:r>
          </a:p>
        </p:txBody>
      </p:sp>
      <p:sp>
        <p:nvSpPr>
          <p:cNvPr id="3" name="Subtitle 2"/>
          <p:cNvSpPr>
            <a:spLocks noGrp="1"/>
          </p:cNvSpPr>
          <p:nvPr>
            <p:ph type="subTitle" idx="1"/>
          </p:nvPr>
        </p:nvSpPr>
        <p:spPr/>
        <p:txBody>
          <a:bodyPr>
            <a:normAutofit/>
          </a:bodyPr>
          <a:lstStyle/>
          <a:p>
            <a:r>
              <a:rPr lang="en-US" sz="2400" b="1" dirty="0"/>
              <a:t>Lesson </a:t>
            </a:r>
            <a:r>
              <a:rPr lang="ru-RU" sz="2400" b="1" dirty="0"/>
              <a:t>10-11</a:t>
            </a:r>
            <a:endParaRPr lang="en-US" sz="2400" b="1" dirty="0"/>
          </a:p>
        </p:txBody>
      </p:sp>
    </p:spTree>
    <p:extLst>
      <p:ext uri="{BB962C8B-B14F-4D97-AF65-F5344CB8AC3E}">
        <p14:creationId xmlns:p14="http://schemas.microsoft.com/office/powerpoint/2010/main" val="266959588"/>
      </p:ext>
    </p:extLst>
  </p:cSld>
  <p:clrMapOvr>
    <a:masterClrMapping/>
  </p:clrMapOvr>
  <p:transition>
    <p:spli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A506D2-52E5-4672-AE4D-E7EF28FEB96F}"/>
              </a:ext>
            </a:extLst>
          </p:cNvPr>
          <p:cNvSpPr>
            <a:spLocks noGrp="1"/>
          </p:cNvSpPr>
          <p:nvPr>
            <p:ph type="title"/>
          </p:nvPr>
        </p:nvSpPr>
        <p:spPr/>
        <p:txBody>
          <a:bodyPr/>
          <a:lstStyle/>
          <a:p>
            <a:r>
              <a:rPr lang="en-US" dirty="0"/>
              <a:t>The Need for a Qualitative Research Method</a:t>
            </a:r>
            <a:endParaRPr lang="ru-RU" dirty="0"/>
          </a:p>
        </p:txBody>
      </p:sp>
      <p:sp>
        <p:nvSpPr>
          <p:cNvPr id="3" name="Объект 2">
            <a:extLst>
              <a:ext uri="{FF2B5EF4-FFF2-40B4-BE49-F238E27FC236}">
                <a16:creationId xmlns:a16="http://schemas.microsoft.com/office/drawing/2014/main" id="{DD31C2BB-BCDD-4251-A963-ED3DBA5CCC64}"/>
              </a:ext>
            </a:extLst>
          </p:cNvPr>
          <p:cNvSpPr>
            <a:spLocks noGrp="1"/>
          </p:cNvSpPr>
          <p:nvPr>
            <p:ph sz="half" idx="1"/>
          </p:nvPr>
        </p:nvSpPr>
        <p:spPr>
          <a:solidFill>
            <a:schemeClr val="tx2">
              <a:lumMod val="20000"/>
              <a:lumOff val="80000"/>
            </a:schemeClr>
          </a:solidFill>
        </p:spPr>
        <p:txBody>
          <a:bodyPr/>
          <a:lstStyle/>
          <a:p>
            <a:r>
              <a:rPr lang="en-US" dirty="0"/>
              <a:t>Formulation of hypotheses: Qualitative analysis helps to collect detailed information on the topic. You can use it to start exploring by finding problems or opportunities that people are thinking about. These ideas can become hypotheses that will be proven through quantitative research.</a:t>
            </a:r>
            <a:endParaRPr lang="ru-RU" dirty="0"/>
          </a:p>
        </p:txBody>
      </p:sp>
      <p:sp>
        <p:nvSpPr>
          <p:cNvPr id="4" name="Объект 3">
            <a:extLst>
              <a:ext uri="{FF2B5EF4-FFF2-40B4-BE49-F238E27FC236}">
                <a16:creationId xmlns:a16="http://schemas.microsoft.com/office/drawing/2014/main" id="{7564F43B-3A53-46A6-8ADC-AB1FADA8D3BD}"/>
              </a:ext>
            </a:extLst>
          </p:cNvPr>
          <p:cNvSpPr>
            <a:spLocks noGrp="1"/>
          </p:cNvSpPr>
          <p:nvPr>
            <p:ph sz="half" idx="2"/>
          </p:nvPr>
        </p:nvSpPr>
        <p:spPr>
          <a:solidFill>
            <a:schemeClr val="accent6">
              <a:lumMod val="40000"/>
              <a:lumOff val="60000"/>
            </a:schemeClr>
          </a:solidFill>
        </p:spPr>
        <p:txBody>
          <a:bodyPr/>
          <a:lstStyle/>
          <a:p>
            <a:r>
              <a:rPr lang="en-US" dirty="0"/>
              <a:t>Hypothesis validation: Quantitative research provides numerical data on which statistical analysis can be applied to validate hypotheses. Does the problem have a real background, or did it arise as a result of someone's misperception? Obtained objective facts will allow you to make the right decision.</a:t>
            </a:r>
            <a:endParaRPr lang="ru-RU" dirty="0"/>
          </a:p>
        </p:txBody>
      </p:sp>
    </p:spTree>
    <p:extLst>
      <p:ext uri="{BB962C8B-B14F-4D97-AF65-F5344CB8AC3E}">
        <p14:creationId xmlns:p14="http://schemas.microsoft.com/office/powerpoint/2010/main" val="1232418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B039E7F-0CBF-44C2-AD7F-9F941F4E9F2A}"/>
              </a:ext>
            </a:extLst>
          </p:cNvPr>
          <p:cNvSpPr>
            <a:spLocks noGrp="1"/>
          </p:cNvSpPr>
          <p:nvPr>
            <p:ph sz="half" idx="1"/>
          </p:nvPr>
        </p:nvSpPr>
        <p:spPr>
          <a:solidFill>
            <a:schemeClr val="accent2">
              <a:lumMod val="40000"/>
              <a:lumOff val="60000"/>
            </a:schemeClr>
          </a:solidFill>
        </p:spPr>
        <p:txBody>
          <a:bodyPr>
            <a:normAutofit fontScale="92500" lnSpcReduction="10000"/>
          </a:bodyPr>
          <a:lstStyle/>
          <a:p>
            <a:r>
              <a:rPr lang="en-US" dirty="0"/>
              <a:t>Finding common answers: Quantitative research usually has more respondents than qualitative research, as it is much easier to conduct multiple-choice surveys than a series of interviews. Thus, it can help to get specific answers to a wide range of questions, for example: do customers prefer your company or competitors? What services of your company are the most important? Which ad is the most attractive?</a:t>
            </a:r>
            <a:endParaRPr lang="ru-RU" dirty="0"/>
          </a:p>
        </p:txBody>
      </p:sp>
      <p:sp>
        <p:nvSpPr>
          <p:cNvPr id="4" name="Объект 3">
            <a:extLst>
              <a:ext uri="{FF2B5EF4-FFF2-40B4-BE49-F238E27FC236}">
                <a16:creationId xmlns:a16="http://schemas.microsoft.com/office/drawing/2014/main" id="{2F22B708-65D6-496D-BC5A-BF1ECCB43F7B}"/>
              </a:ext>
            </a:extLst>
          </p:cNvPr>
          <p:cNvSpPr>
            <a:spLocks noGrp="1"/>
          </p:cNvSpPr>
          <p:nvPr>
            <p:ph sz="half" idx="2"/>
          </p:nvPr>
        </p:nvSpPr>
        <p:spPr>
          <a:solidFill>
            <a:schemeClr val="accent4">
              <a:lumMod val="40000"/>
              <a:lumOff val="60000"/>
            </a:schemeClr>
          </a:solidFill>
        </p:spPr>
        <p:txBody>
          <a:bodyPr>
            <a:normAutofit fontScale="92500" lnSpcReduction="10000"/>
          </a:bodyPr>
          <a:lstStyle/>
          <a:p>
            <a:r>
              <a:rPr lang="en-US" dirty="0"/>
              <a:t>Incorporating the Human Factor: Qualitative research can also help in the final stages of your project. Comments received from open questions can add a human voice to objective numbers and trends in your results. In many cases, it helps to find out how customers describe your company in their own words to uncover hidden pain points. Qualitative data makes this possible.</a:t>
            </a:r>
            <a:endParaRPr lang="ru-RU" dirty="0"/>
          </a:p>
        </p:txBody>
      </p:sp>
      <p:sp>
        <p:nvSpPr>
          <p:cNvPr id="5" name="Заголовок 1">
            <a:extLst>
              <a:ext uri="{FF2B5EF4-FFF2-40B4-BE49-F238E27FC236}">
                <a16:creationId xmlns:a16="http://schemas.microsoft.com/office/drawing/2014/main" id="{1E80511C-0085-49CF-9772-7300B1B64CD6}"/>
              </a:ext>
            </a:extLst>
          </p:cNvPr>
          <p:cNvSpPr>
            <a:spLocks noGrp="1"/>
          </p:cNvSpPr>
          <p:nvPr>
            <p:ph type="title"/>
          </p:nvPr>
        </p:nvSpPr>
        <p:spPr>
          <a:xfrm>
            <a:off x="838200" y="365125"/>
            <a:ext cx="10515600" cy="1325563"/>
          </a:xfrm>
        </p:spPr>
        <p:txBody>
          <a:bodyPr/>
          <a:lstStyle/>
          <a:p>
            <a:r>
              <a:rPr lang="en-US" dirty="0"/>
              <a:t>The Need for a Qualitative Research Method</a:t>
            </a:r>
            <a:endParaRPr lang="ru-RU" dirty="0"/>
          </a:p>
        </p:txBody>
      </p:sp>
    </p:spTree>
    <p:extLst>
      <p:ext uri="{BB962C8B-B14F-4D97-AF65-F5344CB8AC3E}">
        <p14:creationId xmlns:p14="http://schemas.microsoft.com/office/powerpoint/2010/main" val="1054750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838200" y="1825625"/>
            <a:ext cx="5181600" cy="4482410"/>
          </a:xfrm>
          <a:solidFill>
            <a:schemeClr val="accent2">
              <a:lumMod val="40000"/>
              <a:lumOff val="60000"/>
            </a:schemeClr>
          </a:solidFill>
        </p:spPr>
        <p:txBody>
          <a:bodyPr>
            <a:normAutofit fontScale="70000" lnSpcReduction="20000"/>
          </a:bodyPr>
          <a:lstStyle/>
          <a:p>
            <a:pPr marL="0" indent="0">
              <a:buNone/>
            </a:pPr>
            <a:r>
              <a:rPr lang="en-US" dirty="0">
                <a:latin typeface="Book Antiqua" panose="02040602050305030304" pitchFamily="18" charset="0"/>
              </a:rPr>
              <a:t>Let's say you hosted a conference and want to get feedback from your attendees. You may have already measured several parameters using quantitative research, such as attendance rate, overall satisfaction, skill of speakers, value of the information presented, etc. All these data can be obtained using closed questions and the measurement method.</a:t>
            </a:r>
            <a:endParaRPr lang="ru-RU" dirty="0">
              <a:latin typeface="Book Antiqua" panose="02040602050305030304" pitchFamily="18" charset="0"/>
            </a:endParaRPr>
          </a:p>
        </p:txBody>
      </p:sp>
      <p:sp>
        <p:nvSpPr>
          <p:cNvPr id="4" name="Объект 3"/>
          <p:cNvSpPr>
            <a:spLocks noGrp="1"/>
          </p:cNvSpPr>
          <p:nvPr>
            <p:ph sz="half" idx="2"/>
          </p:nvPr>
        </p:nvSpPr>
        <p:spPr>
          <a:solidFill>
            <a:schemeClr val="accent3">
              <a:lumMod val="60000"/>
              <a:lumOff val="40000"/>
            </a:schemeClr>
          </a:solidFill>
        </p:spPr>
        <p:txBody>
          <a:bodyPr>
            <a:normAutofit fontScale="70000" lnSpcReduction="20000"/>
          </a:bodyPr>
          <a:lstStyle/>
          <a:p>
            <a:r>
              <a:rPr lang="en-US" dirty="0">
                <a:latin typeface="Book Antiqua" panose="02040602050305030304" pitchFamily="18" charset="0"/>
              </a:rPr>
              <a:t>But you can also add some open-ended qualitative research questions to find out what you may have missed. </a:t>
            </a:r>
            <a:endParaRPr lang="kk-KZ" dirty="0">
              <a:latin typeface="Book Antiqua" panose="02040602050305030304" pitchFamily="18" charset="0"/>
            </a:endParaRPr>
          </a:p>
          <a:p>
            <a:r>
              <a:rPr lang="en-US" dirty="0">
                <a:latin typeface="Book Antiqua" panose="02040602050305030304" pitchFamily="18" charset="0"/>
              </a:rPr>
              <a:t>You can use the following questions:</a:t>
            </a:r>
            <a:endParaRPr lang="kk-KZ" dirty="0">
              <a:latin typeface="Book Antiqua" panose="02040602050305030304" pitchFamily="18" charset="0"/>
            </a:endParaRPr>
          </a:p>
          <a:p>
            <a:r>
              <a:rPr lang="en-US" dirty="0">
                <a:latin typeface="Book Antiqua" panose="02040602050305030304" pitchFamily="18" charset="0"/>
              </a:rPr>
              <a:t>What did you like most about the conference?</a:t>
            </a:r>
            <a:endParaRPr lang="kk-KZ" dirty="0">
              <a:latin typeface="Book Antiqua" panose="02040602050305030304" pitchFamily="18" charset="0"/>
            </a:endParaRPr>
          </a:p>
          <a:p>
            <a:r>
              <a:rPr lang="en-US" dirty="0">
                <a:latin typeface="Book Antiqua" panose="02040602050305030304" pitchFamily="18" charset="0"/>
              </a:rPr>
              <a:t>How can we improve your experience?</a:t>
            </a:r>
            <a:endParaRPr lang="kk-KZ" dirty="0">
              <a:latin typeface="Book Antiqua" panose="02040602050305030304" pitchFamily="18" charset="0"/>
            </a:endParaRPr>
          </a:p>
          <a:p>
            <a:r>
              <a:rPr lang="en-US" dirty="0">
                <a:latin typeface="Book Antiqua" panose="02040602050305030304" pitchFamily="18" charset="0"/>
              </a:rPr>
              <a:t>Do you have any feedback about the conference that we need to know about?</a:t>
            </a:r>
            <a:endParaRPr lang="kk-KZ" dirty="0">
              <a:latin typeface="Book Antiqua" panose="02040602050305030304" pitchFamily="18" charset="0"/>
            </a:endParaRPr>
          </a:p>
          <a:p>
            <a:r>
              <a:rPr lang="en-US" dirty="0">
                <a:latin typeface="Book Antiqua" panose="02040602050305030304" pitchFamily="18" charset="0"/>
              </a:rPr>
              <a:t>If you find any common themes with these qualitative questions, you can explore them in more detail, make changes to your next event, and add quantitative questions on these topics after the next conference.</a:t>
            </a:r>
            <a:endParaRPr lang="ru-RU" dirty="0">
              <a:latin typeface="Book Antiqua" panose="02040602050305030304" pitchFamily="18" charset="0"/>
            </a:endParaRPr>
          </a:p>
        </p:txBody>
      </p:sp>
      <p:sp>
        <p:nvSpPr>
          <p:cNvPr id="5" name="Заголовок 3"/>
          <p:cNvSpPr>
            <a:spLocks noGrp="1"/>
          </p:cNvSpPr>
          <p:nvPr>
            <p:ph type="title"/>
          </p:nvPr>
        </p:nvSpPr>
        <p:spPr/>
        <p:txBody>
          <a:bodyPr/>
          <a:lstStyle/>
          <a:p>
            <a:r>
              <a:rPr lang="en-US" dirty="0"/>
              <a:t>Qualitative research</a:t>
            </a:r>
            <a:endParaRPr lang="ru-RU" dirty="0"/>
          </a:p>
        </p:txBody>
      </p:sp>
    </p:spTree>
    <p:extLst>
      <p:ext uri="{BB962C8B-B14F-4D97-AF65-F5344CB8AC3E}">
        <p14:creationId xmlns:p14="http://schemas.microsoft.com/office/powerpoint/2010/main" val="3715001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71321C-D619-40B2-B2AD-8A1CF591FC37}"/>
              </a:ext>
            </a:extLst>
          </p:cNvPr>
          <p:cNvSpPr>
            <a:spLocks noGrp="1"/>
          </p:cNvSpPr>
          <p:nvPr>
            <p:ph type="title"/>
          </p:nvPr>
        </p:nvSpPr>
        <p:spPr/>
        <p:txBody>
          <a:bodyPr/>
          <a:lstStyle/>
          <a:p>
            <a:r>
              <a:rPr lang="en-US" sz="4400" dirty="0">
                <a:latin typeface="Book Antiqua" panose="02040602050305030304" pitchFamily="18" charset="0"/>
              </a:rPr>
              <a:t>Closed and open questions</a:t>
            </a:r>
            <a:endParaRPr lang="ru-RU" dirty="0"/>
          </a:p>
        </p:txBody>
      </p:sp>
      <p:sp>
        <p:nvSpPr>
          <p:cNvPr id="3" name="Объект 2">
            <a:extLst>
              <a:ext uri="{FF2B5EF4-FFF2-40B4-BE49-F238E27FC236}">
                <a16:creationId xmlns:a16="http://schemas.microsoft.com/office/drawing/2014/main" id="{A02A059C-49C8-4973-988E-189CD8885A28}"/>
              </a:ext>
            </a:extLst>
          </p:cNvPr>
          <p:cNvSpPr>
            <a:spLocks noGrp="1"/>
          </p:cNvSpPr>
          <p:nvPr>
            <p:ph sz="half" idx="1"/>
          </p:nvPr>
        </p:nvSpPr>
        <p:spPr>
          <a:solidFill>
            <a:schemeClr val="accent5">
              <a:lumMod val="40000"/>
              <a:lumOff val="60000"/>
            </a:schemeClr>
          </a:solidFill>
        </p:spPr>
        <p:txBody>
          <a:bodyPr>
            <a:normAutofit fontScale="85000" lnSpcReduction="20000"/>
          </a:bodyPr>
          <a:lstStyle/>
          <a:p>
            <a:r>
              <a:rPr lang="en-US" dirty="0"/>
              <a:t>A good way to determine when to switch from one method to another is to carefully review your open questions and ask yourself why you are using them.</a:t>
            </a:r>
            <a:endParaRPr lang="kk-KZ" dirty="0"/>
          </a:p>
          <a:p>
            <a:r>
              <a:rPr lang="en-US" dirty="0"/>
              <a:t>For example, if you ask, “What do you think of our ice cream prices?” and people give feedback in their own words, you are likely to get some off-the-wall responses right away.</a:t>
            </a:r>
            <a:endParaRPr lang="ru-RU" dirty="0"/>
          </a:p>
        </p:txBody>
      </p:sp>
      <p:sp>
        <p:nvSpPr>
          <p:cNvPr id="4" name="Объект 3">
            <a:extLst>
              <a:ext uri="{FF2B5EF4-FFF2-40B4-BE49-F238E27FC236}">
                <a16:creationId xmlns:a16="http://schemas.microsoft.com/office/drawing/2014/main" id="{8AB34526-5E29-4DCB-9F13-5B50663E7383}"/>
              </a:ext>
            </a:extLst>
          </p:cNvPr>
          <p:cNvSpPr>
            <a:spLocks noGrp="1"/>
          </p:cNvSpPr>
          <p:nvPr>
            <p:ph sz="half" idx="2"/>
          </p:nvPr>
        </p:nvSpPr>
        <p:spPr>
          <a:solidFill>
            <a:srgbClr val="CC66FF"/>
          </a:solidFill>
        </p:spPr>
        <p:txBody>
          <a:bodyPr>
            <a:normAutofit fontScale="85000" lnSpcReduction="20000"/>
          </a:bodyPr>
          <a:lstStyle/>
          <a:p>
            <a:r>
              <a:rPr lang="en-US" dirty="0"/>
              <a:t>If this is not what you want, consider using an answer that is easier to measure, such as:</a:t>
            </a:r>
            <a:endParaRPr lang="kk-KZ" dirty="0"/>
          </a:p>
          <a:p>
            <a:r>
              <a:rPr lang="en-US" dirty="0"/>
              <a:t>How do you think our ice cream prices compare with those of our competitors:</a:t>
            </a:r>
            <a:endParaRPr lang="kk-KZ" dirty="0"/>
          </a:p>
          <a:p>
            <a:r>
              <a:rPr lang="en-US" dirty="0"/>
              <a:t>Above</a:t>
            </a:r>
            <a:endParaRPr lang="kk-KZ" dirty="0"/>
          </a:p>
          <a:p>
            <a:r>
              <a:rPr lang="en-US" dirty="0"/>
              <a:t>About the same</a:t>
            </a:r>
            <a:endParaRPr lang="kk-KZ" dirty="0"/>
          </a:p>
          <a:p>
            <a:r>
              <a:rPr lang="en-US" dirty="0"/>
              <a:t>Below</a:t>
            </a:r>
            <a:endParaRPr lang="kk-KZ" dirty="0"/>
          </a:p>
          <a:p>
            <a:r>
              <a:rPr lang="en-US" dirty="0"/>
              <a:t>This type of question will make the task of the survey respondents clearer, and it will provide you with accurate data that is easy to analyze.</a:t>
            </a:r>
            <a:endParaRPr lang="ru-RU" dirty="0"/>
          </a:p>
        </p:txBody>
      </p:sp>
    </p:spTree>
    <p:extLst>
      <p:ext uri="{BB962C8B-B14F-4D97-AF65-F5344CB8AC3E}">
        <p14:creationId xmlns:p14="http://schemas.microsoft.com/office/powerpoint/2010/main" val="4030382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1F7EAE6-D36B-48C4-BE6F-9A71D229CD03}"/>
              </a:ext>
            </a:extLst>
          </p:cNvPr>
          <p:cNvSpPr>
            <a:spLocks noGrp="1"/>
          </p:cNvSpPr>
          <p:nvPr>
            <p:ph type="title"/>
          </p:nvPr>
        </p:nvSpPr>
        <p:spPr/>
        <p:txBody>
          <a:bodyPr/>
          <a:lstStyle/>
          <a:p>
            <a:r>
              <a:rPr lang="en-US" sz="4400" dirty="0">
                <a:latin typeface="Book Antiqua" panose="02040602050305030304" pitchFamily="18" charset="0"/>
              </a:rPr>
              <a:t>Closed and open questions</a:t>
            </a:r>
            <a:endParaRPr lang="ru-RU" dirty="0"/>
          </a:p>
        </p:txBody>
      </p:sp>
      <p:sp>
        <p:nvSpPr>
          <p:cNvPr id="3" name="Объект 2">
            <a:extLst>
              <a:ext uri="{FF2B5EF4-FFF2-40B4-BE49-F238E27FC236}">
                <a16:creationId xmlns:a16="http://schemas.microsoft.com/office/drawing/2014/main" id="{18E4BF51-815B-4393-B1CB-B45D86CDD54F}"/>
              </a:ext>
            </a:extLst>
          </p:cNvPr>
          <p:cNvSpPr>
            <a:spLocks noGrp="1"/>
          </p:cNvSpPr>
          <p:nvPr>
            <p:ph sz="half" idx="1"/>
          </p:nvPr>
        </p:nvSpPr>
        <p:spPr>
          <a:solidFill>
            <a:schemeClr val="accent4">
              <a:lumMod val="60000"/>
              <a:lumOff val="40000"/>
            </a:schemeClr>
          </a:solidFill>
        </p:spPr>
        <p:txBody>
          <a:bodyPr>
            <a:normAutofit fontScale="77500" lnSpcReduction="20000"/>
          </a:bodyPr>
          <a:lstStyle/>
          <a:p>
            <a:r>
              <a:rPr lang="en-US" dirty="0"/>
              <a:t>Qualitative survey questions can be too vague</a:t>
            </a:r>
            <a:r>
              <a:rPr lang="kk-KZ" dirty="0"/>
              <a:t> </a:t>
            </a:r>
          </a:p>
          <a:p>
            <a:r>
              <a:rPr lang="en-US" dirty="0"/>
              <a:t>To avoid confusing your respondents, avoid questions such as "What do you think of our online service?". Instead, it's better to use a clear, closed-ended quantitative research question, as in the following example.</a:t>
            </a:r>
            <a:endParaRPr lang="ru-RU" dirty="0"/>
          </a:p>
        </p:txBody>
      </p:sp>
      <p:sp>
        <p:nvSpPr>
          <p:cNvPr id="4" name="Объект 3">
            <a:extLst>
              <a:ext uri="{FF2B5EF4-FFF2-40B4-BE49-F238E27FC236}">
                <a16:creationId xmlns:a16="http://schemas.microsoft.com/office/drawing/2014/main" id="{0ADEB8BA-2F05-423F-9866-AAD73CD71E2A}"/>
              </a:ext>
            </a:extLst>
          </p:cNvPr>
          <p:cNvSpPr>
            <a:spLocks noGrp="1"/>
          </p:cNvSpPr>
          <p:nvPr>
            <p:ph sz="half" idx="2"/>
          </p:nvPr>
        </p:nvSpPr>
        <p:spPr>
          <a:solidFill>
            <a:schemeClr val="accent5">
              <a:lumMod val="20000"/>
              <a:lumOff val="80000"/>
            </a:schemeClr>
          </a:solidFill>
        </p:spPr>
        <p:txBody>
          <a:bodyPr>
            <a:normAutofit fontScale="77500" lnSpcReduction="20000"/>
          </a:bodyPr>
          <a:lstStyle/>
          <a:p>
            <a:r>
              <a:rPr lang="en-US" dirty="0"/>
              <a:t>Is the Internet Service Reliable:</a:t>
            </a:r>
            <a:endParaRPr lang="kk-KZ" dirty="0"/>
          </a:p>
          <a:p>
            <a:r>
              <a:rPr lang="en-US" dirty="0"/>
              <a:t>Is always</a:t>
            </a:r>
            <a:endParaRPr lang="kk-KZ" dirty="0"/>
          </a:p>
          <a:p>
            <a:r>
              <a:rPr lang="en-US" dirty="0"/>
              <a:t>Most part of time</a:t>
            </a:r>
            <a:endParaRPr lang="kk-KZ" dirty="0"/>
          </a:p>
          <a:p>
            <a:r>
              <a:rPr lang="en-US" dirty="0"/>
              <a:t>About half the time</a:t>
            </a:r>
            <a:endParaRPr lang="kk-KZ" dirty="0"/>
          </a:p>
          <a:p>
            <a:r>
              <a:rPr lang="en-US" dirty="0"/>
              <a:t>Sometimes</a:t>
            </a:r>
            <a:endParaRPr lang="kk-KZ" dirty="0"/>
          </a:p>
          <a:p>
            <a:r>
              <a:rPr lang="en-US" dirty="0"/>
              <a:t>Never</a:t>
            </a:r>
            <a:endParaRPr lang="kk-KZ" dirty="0"/>
          </a:p>
          <a:p>
            <a:r>
              <a:rPr lang="en-US" dirty="0"/>
              <a:t>Only exact answers are needed, for example:</a:t>
            </a:r>
            <a:endParaRPr lang="kk-KZ" dirty="0"/>
          </a:p>
          <a:p>
            <a:r>
              <a:rPr lang="en-US" dirty="0"/>
              <a:t>"Yes, it does.«</a:t>
            </a:r>
            <a:endParaRPr lang="kk-KZ" dirty="0"/>
          </a:p>
          <a:p>
            <a:r>
              <a:rPr lang="en-US" dirty="0"/>
              <a:t>“No, it doesn’t – this product may cost more.”</a:t>
            </a:r>
            <a:endParaRPr lang="kk-KZ" dirty="0"/>
          </a:p>
          <a:p>
            <a:r>
              <a:rPr lang="en-US" dirty="0"/>
              <a:t>“No, it doesn’t – this product should cost less.”</a:t>
            </a:r>
            <a:endParaRPr lang="ru-RU" dirty="0"/>
          </a:p>
        </p:txBody>
      </p:sp>
    </p:spTree>
    <p:extLst>
      <p:ext uri="{BB962C8B-B14F-4D97-AF65-F5344CB8AC3E}">
        <p14:creationId xmlns:p14="http://schemas.microsoft.com/office/powerpoint/2010/main" val="2814496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extLst>
              <p:ext uri="{D42A27DB-BD31-4B8C-83A1-F6EECF244321}">
                <p14:modId xmlns:p14="http://schemas.microsoft.com/office/powerpoint/2010/main" val="2176025638"/>
              </p:ext>
            </p:extLst>
          </p:nvPr>
        </p:nvGraphicFramePr>
        <p:xfrm>
          <a:off x="1131217" y="591206"/>
          <a:ext cx="10680568" cy="5272576"/>
        </p:xfrm>
        <a:graphic>
          <a:graphicData uri="http://schemas.openxmlformats.org/drawingml/2006/table">
            <a:tbl>
              <a:tblPr firstRow="1" firstCol="1" bandRow="1">
                <a:tableStyleId>{21E4AEA4-8DFA-4A89-87EB-49C32662AFE0}</a:tableStyleId>
              </a:tblPr>
              <a:tblGrid>
                <a:gridCol w="1254174">
                  <a:extLst>
                    <a:ext uri="{9D8B030D-6E8A-4147-A177-3AD203B41FA5}">
                      <a16:colId xmlns:a16="http://schemas.microsoft.com/office/drawing/2014/main" val="927271153"/>
                    </a:ext>
                  </a:extLst>
                </a:gridCol>
                <a:gridCol w="2822713">
                  <a:extLst>
                    <a:ext uri="{9D8B030D-6E8A-4147-A177-3AD203B41FA5}">
                      <a16:colId xmlns:a16="http://schemas.microsoft.com/office/drawing/2014/main" val="1449826768"/>
                    </a:ext>
                  </a:extLst>
                </a:gridCol>
                <a:gridCol w="3246783">
                  <a:extLst>
                    <a:ext uri="{9D8B030D-6E8A-4147-A177-3AD203B41FA5}">
                      <a16:colId xmlns:a16="http://schemas.microsoft.com/office/drawing/2014/main" val="4046610872"/>
                    </a:ext>
                  </a:extLst>
                </a:gridCol>
                <a:gridCol w="1550504">
                  <a:extLst>
                    <a:ext uri="{9D8B030D-6E8A-4147-A177-3AD203B41FA5}">
                      <a16:colId xmlns:a16="http://schemas.microsoft.com/office/drawing/2014/main" val="1951214432"/>
                    </a:ext>
                  </a:extLst>
                </a:gridCol>
                <a:gridCol w="1806394">
                  <a:extLst>
                    <a:ext uri="{9D8B030D-6E8A-4147-A177-3AD203B41FA5}">
                      <a16:colId xmlns:a16="http://schemas.microsoft.com/office/drawing/2014/main" val="2057027555"/>
                    </a:ext>
                  </a:extLst>
                </a:gridCol>
              </a:tblGrid>
              <a:tr h="489294">
                <a:tc>
                  <a:txBody>
                    <a:bodyPr/>
                    <a:lstStyle/>
                    <a:p>
                      <a:pPr>
                        <a:lnSpc>
                          <a:spcPct val="115000"/>
                        </a:lnSpc>
                        <a:spcAft>
                          <a:spcPts val="0"/>
                        </a:spcAft>
                      </a:pPr>
                      <a:r>
                        <a:rPr lang="ru-RU" sz="1200" dirty="0">
                          <a:effectLst/>
                          <a:latin typeface="Book Antiqua" panose="02040602050305030304" pitchFamily="18" charset="0"/>
                        </a:rPr>
                        <a:t> </a:t>
                      </a:r>
                      <a:endParaRPr lang="ru-RU" sz="1200" dirty="0">
                        <a:effectLst/>
                        <a:latin typeface="Book Antiqua" panose="02040602050305030304" pitchFamily="18" charset="0"/>
                        <a:ea typeface="Times New Roman" panose="02020603050405020304" pitchFamily="18" charset="0"/>
                        <a:cs typeface="Times New Roman" panose="02020603050405020304" pitchFamily="18" charset="0"/>
                      </a:endParaRPr>
                    </a:p>
                  </a:txBody>
                  <a:tcPr marL="37907" marR="37907" marT="37907" marB="37907" anchor="ctr"/>
                </a:tc>
                <a:tc>
                  <a:txBody>
                    <a:bodyPr/>
                    <a:lstStyle/>
                    <a:p>
                      <a:pPr marL="0" indent="0">
                        <a:lnSpc>
                          <a:spcPct val="115000"/>
                        </a:lnSpc>
                        <a:spcAft>
                          <a:spcPts val="0"/>
                        </a:spcAft>
                      </a:pPr>
                      <a:r>
                        <a:rPr lang="ru-RU" sz="2000" dirty="0">
                          <a:effectLst/>
                          <a:latin typeface="Book Antiqua" panose="02040602050305030304" pitchFamily="18" charset="0"/>
                        </a:rPr>
                        <a:t>Специфические задачи/ особенности</a:t>
                      </a:r>
                      <a:endParaRPr lang="ru-RU" sz="2000" dirty="0">
                        <a:effectLst/>
                        <a:latin typeface="Book Antiqua" panose="02040602050305030304" pitchFamily="18" charset="0"/>
                        <a:ea typeface="Times New Roman" panose="02020603050405020304" pitchFamily="18" charset="0"/>
                        <a:cs typeface="Times New Roman" panose="02020603050405020304" pitchFamily="18" charset="0"/>
                      </a:endParaRPr>
                    </a:p>
                  </a:txBody>
                  <a:tcPr marL="37907" marR="37907" marT="37907" marB="37907" anchor="ctr"/>
                </a:tc>
                <a:tc>
                  <a:txBody>
                    <a:bodyPr/>
                    <a:lstStyle/>
                    <a:p>
                      <a:pPr marL="0" indent="0">
                        <a:lnSpc>
                          <a:spcPct val="115000"/>
                        </a:lnSpc>
                        <a:spcAft>
                          <a:spcPts val="0"/>
                        </a:spcAft>
                      </a:pPr>
                      <a:r>
                        <a:rPr lang="ru-RU" sz="2000" dirty="0">
                          <a:effectLst/>
                          <a:latin typeface="Book Antiqua" panose="02040602050305030304" pitchFamily="18" charset="0"/>
                        </a:rPr>
                        <a:t>Плюсы</a:t>
                      </a:r>
                    </a:p>
                  </a:txBody>
                  <a:tcPr marL="37907" marR="37907" marT="37907" marB="37907" anchor="ctr"/>
                </a:tc>
                <a:tc>
                  <a:txBody>
                    <a:bodyPr/>
                    <a:lstStyle/>
                    <a:p>
                      <a:pPr marL="0" marR="0" indent="0" algn="l" defTabSz="893216" rtl="0" eaLnBrk="1" fontAlgn="auto" latinLnBrk="0" hangingPunct="1">
                        <a:lnSpc>
                          <a:spcPct val="100000"/>
                        </a:lnSpc>
                        <a:spcBef>
                          <a:spcPts val="0"/>
                        </a:spcBef>
                        <a:spcAft>
                          <a:spcPts val="0"/>
                        </a:spcAft>
                        <a:buClrTx/>
                        <a:buSzTx/>
                        <a:buFontTx/>
                        <a:buNone/>
                        <a:tabLst/>
                        <a:defRPr/>
                      </a:pPr>
                      <a:r>
                        <a:rPr lang="ru-RU" sz="2000" dirty="0">
                          <a:effectLst/>
                          <a:latin typeface="Book Antiqua" panose="02040602050305030304" pitchFamily="18" charset="0"/>
                        </a:rPr>
                        <a:t>Минусы</a:t>
                      </a:r>
                    </a:p>
                    <a:p>
                      <a:pPr marL="0" indent="0"/>
                      <a:endParaRPr lang="ru-RU" sz="2000" dirty="0">
                        <a:latin typeface="Book Antiqua" panose="02040602050305030304" pitchFamily="18" charset="0"/>
                      </a:endParaRPr>
                    </a:p>
                  </a:txBody>
                  <a:tcPr marL="45488" marR="45488" marT="22744" marB="22744"/>
                </a:tc>
                <a:tc>
                  <a:txBody>
                    <a:bodyPr/>
                    <a:lstStyle/>
                    <a:p>
                      <a:pPr marL="0" marR="0" indent="0" algn="l" defTabSz="893216" rtl="0" eaLnBrk="1" fontAlgn="auto" latinLnBrk="0" hangingPunct="1">
                        <a:lnSpc>
                          <a:spcPct val="100000"/>
                        </a:lnSpc>
                        <a:spcBef>
                          <a:spcPts val="0"/>
                        </a:spcBef>
                        <a:spcAft>
                          <a:spcPts val="0"/>
                        </a:spcAft>
                        <a:buClrTx/>
                        <a:buSzTx/>
                        <a:buFontTx/>
                        <a:buNone/>
                        <a:tabLst/>
                        <a:defRPr/>
                      </a:pPr>
                      <a:r>
                        <a:rPr lang="ru-RU" sz="2000" dirty="0">
                          <a:effectLst/>
                          <a:latin typeface="Book Antiqua" panose="02040602050305030304" pitchFamily="18" charset="0"/>
                        </a:rPr>
                        <a:t>Популярные методики</a:t>
                      </a:r>
                    </a:p>
                    <a:p>
                      <a:pPr marL="0" indent="0"/>
                      <a:endParaRPr lang="ru-RU" sz="2000" dirty="0">
                        <a:latin typeface="Book Antiqua" panose="02040602050305030304" pitchFamily="18" charset="0"/>
                      </a:endParaRPr>
                    </a:p>
                  </a:txBody>
                  <a:tcPr marL="45488" marR="45488" marT="22744" marB="22744"/>
                </a:tc>
                <a:extLst>
                  <a:ext uri="{0D108BD9-81ED-4DB2-BD59-A6C34878D82A}">
                    <a16:rowId xmlns:a16="http://schemas.microsoft.com/office/drawing/2014/main" val="2478434207"/>
                  </a:ext>
                </a:extLst>
              </a:tr>
              <a:tr h="2322576">
                <a:tc>
                  <a:txBody>
                    <a:bodyPr/>
                    <a:lstStyle/>
                    <a:p>
                      <a:pPr>
                        <a:spcAft>
                          <a:spcPts val="0"/>
                        </a:spcAft>
                      </a:pPr>
                      <a:r>
                        <a:rPr lang="ru-RU" sz="2400" dirty="0">
                          <a:effectLst/>
                          <a:latin typeface="Book Antiqua" panose="02040602050305030304" pitchFamily="18" charset="0"/>
                        </a:rPr>
                        <a:t>Качественные</a:t>
                      </a:r>
                    </a:p>
                  </a:txBody>
                  <a:tcPr marL="37907" marR="37907" marT="37907" marB="37907" anchor="ctr"/>
                </a:tc>
                <a:tc>
                  <a:txBody>
                    <a:bodyPr/>
                    <a:lstStyle/>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Получить глубинные объяснения проблемы</a:t>
                      </a:r>
                    </a:p>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Подробно изучить мотивацию, восприятие</a:t>
                      </a:r>
                    </a:p>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Разведочные цели, нестандартные задачи</a:t>
                      </a:r>
                    </a:p>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Узкая специфическая аудитория</a:t>
                      </a:r>
                    </a:p>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Генерация новых идей, </a:t>
                      </a:r>
                      <a:r>
                        <a:rPr lang="ru-RU" sz="2000" dirty="0" err="1">
                          <a:effectLst/>
                          <a:latin typeface="Book Antiqua" panose="02040602050305030304" pitchFamily="18" charset="0"/>
                        </a:rPr>
                        <a:t>инсайтов</a:t>
                      </a:r>
                      <a:endParaRPr lang="ru-RU" sz="2000" dirty="0">
                        <a:effectLst/>
                        <a:latin typeface="Book Antiqua" panose="02040602050305030304" pitchFamily="18" charset="0"/>
                      </a:endParaRPr>
                    </a:p>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Отвечает на вопрос, «Почему?»</a:t>
                      </a:r>
                    </a:p>
                    <a:p>
                      <a:pPr marL="0" indent="0"/>
                      <a:endParaRPr lang="ru-RU" sz="2000" dirty="0">
                        <a:latin typeface="Book Antiqua" panose="02040602050305030304" pitchFamily="18" charset="0"/>
                      </a:endParaRPr>
                    </a:p>
                  </a:txBody>
                  <a:tcPr marL="45488" marR="45488" marT="22744" marB="22744"/>
                </a:tc>
                <a:tc>
                  <a:txBody>
                    <a:bodyPr/>
                    <a:lstStyle/>
                    <a:p>
                      <a:pPr marL="0" indent="0"/>
                      <a:r>
                        <a:rPr lang="ru-RU" sz="2000" dirty="0">
                          <a:latin typeface="Book Antiqua" panose="02040602050305030304" pitchFamily="18" charset="0"/>
                        </a:rPr>
                        <a:t>Глубинное понимание вопроса</a:t>
                      </a:r>
                    </a:p>
                    <a:p>
                      <a:pPr marL="0" indent="0"/>
                      <a:r>
                        <a:rPr lang="ru-RU" sz="2000" dirty="0">
                          <a:latin typeface="Book Antiqua" panose="02040602050305030304" pitchFamily="18" charset="0"/>
                        </a:rPr>
                        <a:t>Более быстрое</a:t>
                      </a:r>
                    </a:p>
                    <a:p>
                      <a:pPr marL="0" indent="0"/>
                      <a:r>
                        <a:rPr lang="ru-RU" sz="2000" dirty="0">
                          <a:latin typeface="Book Antiqua" panose="02040602050305030304" pitchFamily="18" charset="0"/>
                        </a:rPr>
                        <a:t>Менее затратное</a:t>
                      </a:r>
                    </a:p>
                    <a:p>
                      <a:pPr marL="0" indent="0"/>
                      <a:r>
                        <a:rPr lang="ru-RU" sz="2000" dirty="0">
                          <a:latin typeface="Book Antiqua" panose="02040602050305030304" pitchFamily="18" charset="0"/>
                        </a:rPr>
                        <a:t>Индивидуальное отношение к респондентам</a:t>
                      </a:r>
                    </a:p>
                    <a:p>
                      <a:pPr marL="0" indent="0"/>
                      <a:r>
                        <a:rPr lang="ru-RU" sz="2000" dirty="0">
                          <a:latin typeface="Book Antiqua" panose="02040602050305030304" pitchFamily="18" charset="0"/>
                        </a:rPr>
                        <a:t>Легче контролировать попадание в целевую аудиторию</a:t>
                      </a:r>
                    </a:p>
                    <a:p>
                      <a:pPr marL="0" indent="0"/>
                      <a:r>
                        <a:rPr lang="ru-RU" sz="2000" dirty="0">
                          <a:latin typeface="Book Antiqua" panose="02040602050305030304" pitchFamily="18" charset="0"/>
                        </a:rPr>
                        <a:t>Работа с нестандартными и узкими аудиториями</a:t>
                      </a:r>
                    </a:p>
                    <a:p>
                      <a:pPr marL="0" indent="0"/>
                      <a:endParaRPr lang="ru-RU" sz="2000" dirty="0">
                        <a:latin typeface="Book Antiqua" panose="02040602050305030304" pitchFamily="18" charset="0"/>
                      </a:endParaRPr>
                    </a:p>
                  </a:txBody>
                  <a:tcPr marL="45488" marR="45488" marT="22744" marB="22744"/>
                </a:tc>
                <a:tc>
                  <a:txBody>
                    <a:bodyPr/>
                    <a:lstStyle/>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Более субъективно</a:t>
                      </a:r>
                    </a:p>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Трудно прогнозируемы</a:t>
                      </a:r>
                    </a:p>
                    <a:p>
                      <a:pPr marL="0" indent="0"/>
                      <a:endParaRPr lang="ru-RU" sz="2000" dirty="0">
                        <a:latin typeface="Book Antiqua" panose="02040602050305030304" pitchFamily="18" charset="0"/>
                      </a:endParaRPr>
                    </a:p>
                  </a:txBody>
                  <a:tcPr marL="45488" marR="45488" marT="22744" marB="22744"/>
                </a:tc>
                <a:tc>
                  <a:txBody>
                    <a:bodyPr/>
                    <a:lstStyle/>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Фокус-группа</a:t>
                      </a:r>
                    </a:p>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Глубинные интервью</a:t>
                      </a:r>
                    </a:p>
                    <a:p>
                      <a:pPr marL="0" lvl="0" indent="0">
                        <a:spcAft>
                          <a:spcPts val="0"/>
                        </a:spcAft>
                        <a:buSzPts val="1000"/>
                        <a:buFont typeface="Symbol" panose="05050102010706020507" pitchFamily="18" charset="2"/>
                        <a:buChar char=""/>
                        <a:tabLst>
                          <a:tab pos="109220" algn="l"/>
                        </a:tabLst>
                      </a:pPr>
                      <a:r>
                        <a:rPr lang="ru-RU" sz="2000" dirty="0">
                          <a:effectLst/>
                          <a:latin typeface="Book Antiqua" panose="02040602050305030304" pitchFamily="18" charset="0"/>
                        </a:rPr>
                        <a:t>Наблюдения/визиты</a:t>
                      </a:r>
                    </a:p>
                    <a:p>
                      <a:pPr marL="0" indent="0"/>
                      <a:endParaRPr lang="ru-RU" sz="2000" dirty="0">
                        <a:latin typeface="Book Antiqua" panose="02040602050305030304" pitchFamily="18" charset="0"/>
                      </a:endParaRPr>
                    </a:p>
                  </a:txBody>
                  <a:tcPr marL="45488" marR="45488" marT="22744" marB="22744"/>
                </a:tc>
                <a:extLst>
                  <a:ext uri="{0D108BD9-81ED-4DB2-BD59-A6C34878D82A}">
                    <a16:rowId xmlns:a16="http://schemas.microsoft.com/office/drawing/2014/main" val="1655686439"/>
                  </a:ext>
                </a:extLst>
              </a:tr>
            </a:tbl>
          </a:graphicData>
        </a:graphic>
      </p:graphicFrame>
    </p:spTree>
    <p:extLst>
      <p:ext uri="{BB962C8B-B14F-4D97-AF65-F5344CB8AC3E}">
        <p14:creationId xmlns:p14="http://schemas.microsoft.com/office/powerpoint/2010/main" val="2522918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C938CB95-E7B3-470A-B7D8-27D6DA9BBE77}"/>
              </a:ext>
            </a:extLst>
          </p:cNvPr>
          <p:cNvGraphicFramePr>
            <a:graphicFrameLocks noGrp="1"/>
          </p:cNvGraphicFramePr>
          <p:nvPr>
            <p:extLst>
              <p:ext uri="{D42A27DB-BD31-4B8C-83A1-F6EECF244321}">
                <p14:modId xmlns:p14="http://schemas.microsoft.com/office/powerpoint/2010/main" val="223940685"/>
              </p:ext>
            </p:extLst>
          </p:nvPr>
        </p:nvGraphicFramePr>
        <p:xfrm>
          <a:off x="238539" y="1489518"/>
          <a:ext cx="11280228" cy="4765507"/>
        </p:xfrm>
        <a:graphic>
          <a:graphicData uri="http://schemas.openxmlformats.org/drawingml/2006/table">
            <a:tbl>
              <a:tblPr firstRow="1" firstCol="1" bandRow="1">
                <a:tableStyleId>{21E4AEA4-8DFA-4A89-87EB-49C32662AFE0}</a:tableStyleId>
              </a:tblPr>
              <a:tblGrid>
                <a:gridCol w="1563757">
                  <a:extLst>
                    <a:ext uri="{9D8B030D-6E8A-4147-A177-3AD203B41FA5}">
                      <a16:colId xmlns:a16="http://schemas.microsoft.com/office/drawing/2014/main" val="1655917402"/>
                    </a:ext>
                  </a:extLst>
                </a:gridCol>
                <a:gridCol w="2358887">
                  <a:extLst>
                    <a:ext uri="{9D8B030D-6E8A-4147-A177-3AD203B41FA5}">
                      <a16:colId xmlns:a16="http://schemas.microsoft.com/office/drawing/2014/main" val="3183003544"/>
                    </a:ext>
                  </a:extLst>
                </a:gridCol>
                <a:gridCol w="2981739">
                  <a:extLst>
                    <a:ext uri="{9D8B030D-6E8A-4147-A177-3AD203B41FA5}">
                      <a16:colId xmlns:a16="http://schemas.microsoft.com/office/drawing/2014/main" val="2661374344"/>
                    </a:ext>
                  </a:extLst>
                </a:gridCol>
                <a:gridCol w="2051778">
                  <a:extLst>
                    <a:ext uri="{9D8B030D-6E8A-4147-A177-3AD203B41FA5}">
                      <a16:colId xmlns:a16="http://schemas.microsoft.com/office/drawing/2014/main" val="238740898"/>
                    </a:ext>
                  </a:extLst>
                </a:gridCol>
                <a:gridCol w="2324067">
                  <a:extLst>
                    <a:ext uri="{9D8B030D-6E8A-4147-A177-3AD203B41FA5}">
                      <a16:colId xmlns:a16="http://schemas.microsoft.com/office/drawing/2014/main" val="3137375437"/>
                    </a:ext>
                  </a:extLst>
                </a:gridCol>
              </a:tblGrid>
              <a:tr h="4765507">
                <a:tc>
                  <a:txBody>
                    <a:bodyPr/>
                    <a:lstStyle/>
                    <a:p>
                      <a:pPr>
                        <a:spcAft>
                          <a:spcPts val="0"/>
                        </a:spcAft>
                      </a:pPr>
                      <a:r>
                        <a:rPr lang="ru-RU" sz="1800" dirty="0">
                          <a:effectLst/>
                          <a:latin typeface="Book Antiqua" panose="02040602050305030304" pitchFamily="18" charset="0"/>
                        </a:rPr>
                        <a:t>Количественные</a:t>
                      </a:r>
                      <a:endParaRPr lang="ru-RU" sz="1800" dirty="0">
                        <a:effectLst/>
                        <a:latin typeface="Book Antiqua" panose="02040602050305030304" pitchFamily="18" charset="0"/>
                        <a:ea typeface="Times New Roman" panose="02020603050405020304" pitchFamily="18" charset="0"/>
                      </a:endParaRPr>
                    </a:p>
                  </a:txBody>
                  <a:tcPr marL="37907" marR="37907" marT="37907" marB="37907" anchor="ctr"/>
                </a:tc>
                <a:tc>
                  <a:txBody>
                    <a:bodyPr/>
                    <a:lstStyle/>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Точные количественные описания объекта</a:t>
                      </a:r>
                    </a:p>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Сегментация, построение профайлов потребителей</a:t>
                      </a:r>
                    </a:p>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Отвечает на вопрос «Сколько?»</a:t>
                      </a:r>
                    </a:p>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Более описательное</a:t>
                      </a:r>
                    </a:p>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Поиск закономерностей, проверка гипотез, прогнозирование</a:t>
                      </a:r>
                      <a:endParaRPr lang="ru-RU" sz="1800" dirty="0">
                        <a:solidFill>
                          <a:schemeClr val="tx1"/>
                        </a:solidFill>
                        <a:effectLst/>
                        <a:latin typeface="Book Antiqua" panose="02040602050305030304" pitchFamily="18" charset="0"/>
                        <a:ea typeface="Times New Roman" panose="02020603050405020304" pitchFamily="18" charset="0"/>
                      </a:endParaRPr>
                    </a:p>
                  </a:txBody>
                  <a:tcPr marL="37907" marR="37907" marT="37907" marB="37907" anchor="ctr">
                    <a:solidFill>
                      <a:schemeClr val="accent1">
                        <a:lumMod val="20000"/>
                        <a:lumOff val="80000"/>
                      </a:schemeClr>
                    </a:solidFill>
                  </a:tcPr>
                </a:tc>
                <a:tc>
                  <a:txBody>
                    <a:bodyPr/>
                    <a:lstStyle/>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Более точные данные</a:t>
                      </a:r>
                    </a:p>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Возможность прогнозирования</a:t>
                      </a:r>
                    </a:p>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Легко интерпретируемо</a:t>
                      </a:r>
                    </a:p>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Легче интегрировать с реальными данными компании</a:t>
                      </a:r>
                    </a:p>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Более затратное по времени и бюджету</a:t>
                      </a:r>
                    </a:p>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Непонятны глубинные мотивации и оценки</a:t>
                      </a:r>
                    </a:p>
                    <a:p>
                      <a:pPr marL="0" lvl="0" indent="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Труднее попасть в целевую аудиторию</a:t>
                      </a:r>
                      <a:endParaRPr lang="ru-RU" sz="1800" dirty="0">
                        <a:solidFill>
                          <a:schemeClr val="tx1"/>
                        </a:solidFill>
                        <a:effectLst/>
                        <a:latin typeface="Book Antiqua" panose="02040602050305030304" pitchFamily="18" charset="0"/>
                        <a:ea typeface="Times New Roman" panose="02020603050405020304" pitchFamily="18" charset="0"/>
                      </a:endParaRPr>
                    </a:p>
                  </a:txBody>
                  <a:tcPr marL="37907" marR="37907" marT="37907" marB="37907" anchor="ctr">
                    <a:solidFill>
                      <a:schemeClr val="accent1">
                        <a:lumMod val="20000"/>
                        <a:lumOff val="80000"/>
                      </a:schemeClr>
                    </a:solidFill>
                  </a:tcPr>
                </a:tc>
                <a:tc>
                  <a:txBody>
                    <a:bodyPr/>
                    <a:lstStyle/>
                    <a:p>
                      <a:pPr indent="34290">
                        <a:spcAft>
                          <a:spcPts val="0"/>
                        </a:spcAft>
                        <a:tabLst>
                          <a:tab pos="123190" algn="l"/>
                        </a:tabLst>
                      </a:pPr>
                      <a:r>
                        <a:rPr lang="ru-RU" sz="1800" dirty="0">
                          <a:solidFill>
                            <a:schemeClr val="tx1"/>
                          </a:solidFill>
                          <a:effectLst/>
                          <a:latin typeface="Book Antiqua" panose="02040602050305030304" pitchFamily="18" charset="0"/>
                        </a:rPr>
                        <a:t> Объемные данные, требующие применения специальных программ</a:t>
                      </a:r>
                    </a:p>
                    <a:p>
                      <a:pPr indent="34290">
                        <a:spcAft>
                          <a:spcPts val="0"/>
                        </a:spcAft>
                        <a:tabLst>
                          <a:tab pos="123190" algn="l"/>
                        </a:tabLst>
                      </a:pPr>
                      <a:r>
                        <a:rPr lang="kk-KZ" sz="1800" dirty="0">
                          <a:solidFill>
                            <a:schemeClr val="tx1"/>
                          </a:solidFill>
                          <a:effectLst/>
                          <a:latin typeface="Book Antiqua" panose="02040602050305030304" pitchFamily="18" charset="0"/>
                        </a:rPr>
                        <a:t>Не всегда раскрывают причины той или иной проблемы/ ситуации</a:t>
                      </a:r>
                      <a:endParaRPr lang="ru-RU" sz="1800" dirty="0">
                        <a:solidFill>
                          <a:schemeClr val="tx1"/>
                        </a:solidFill>
                        <a:effectLst/>
                        <a:latin typeface="Book Antiqua" panose="02040602050305030304" pitchFamily="18" charset="0"/>
                        <a:ea typeface="Times New Roman" panose="02020603050405020304" pitchFamily="18" charset="0"/>
                      </a:endParaRPr>
                    </a:p>
                  </a:txBody>
                  <a:tcPr marL="37907" marR="37907" marT="37907" marB="37907" anchor="ctr">
                    <a:solidFill>
                      <a:schemeClr val="accent1">
                        <a:lumMod val="20000"/>
                        <a:lumOff val="80000"/>
                      </a:schemeClr>
                    </a:solidFill>
                  </a:tcPr>
                </a:tc>
                <a:tc>
                  <a:txBody>
                    <a:bodyPr/>
                    <a:lstStyle/>
                    <a:p>
                      <a:pPr marL="342900" lvl="0" indent="-342900">
                        <a:spcAft>
                          <a:spcPts val="0"/>
                        </a:spcAft>
                        <a:buSzPts val="1000"/>
                        <a:buFont typeface="Symbol" panose="05050102010706020507" pitchFamily="18" charset="2"/>
                        <a:buChar char=""/>
                        <a:tabLst>
                          <a:tab pos="123190" algn="l"/>
                        </a:tabLst>
                      </a:pPr>
                      <a:r>
                        <a:rPr lang="ru-RU" sz="1800" dirty="0">
                          <a:solidFill>
                            <a:schemeClr val="tx1"/>
                          </a:solidFill>
                          <a:effectLst/>
                          <a:latin typeface="Book Antiqua" panose="02040602050305030304" pitchFamily="18" charset="0"/>
                        </a:rPr>
                        <a:t>Количественные опросы (телефонные, личные, онлайн и др. виды)</a:t>
                      </a:r>
                    </a:p>
                    <a:p>
                      <a:pPr marL="342900" lvl="0" indent="-342900">
                        <a:spcAft>
                          <a:spcPts val="0"/>
                        </a:spcAft>
                        <a:buSzPts val="1000"/>
                        <a:buFont typeface="Symbol" panose="05050102010706020507" pitchFamily="18" charset="2"/>
                        <a:buChar char=""/>
                        <a:tabLst>
                          <a:tab pos="123190" algn="l"/>
                        </a:tabLst>
                      </a:pPr>
                      <a:r>
                        <a:rPr lang="ru-RU" sz="1800" dirty="0" err="1">
                          <a:solidFill>
                            <a:schemeClr val="tx1"/>
                          </a:solidFill>
                          <a:effectLst/>
                          <a:latin typeface="Book Antiqua" panose="02040602050305030304" pitchFamily="18" charset="0"/>
                        </a:rPr>
                        <a:t>Retail</a:t>
                      </a:r>
                      <a:r>
                        <a:rPr lang="ru-RU" sz="1800" dirty="0">
                          <a:solidFill>
                            <a:schemeClr val="tx1"/>
                          </a:solidFill>
                          <a:effectLst/>
                          <a:latin typeface="Book Antiqua" panose="02040602050305030304" pitchFamily="18" charset="0"/>
                        </a:rPr>
                        <a:t> исследования</a:t>
                      </a:r>
                      <a:endParaRPr lang="ru-RU" sz="1800" dirty="0">
                        <a:solidFill>
                          <a:schemeClr val="tx1"/>
                        </a:solidFill>
                        <a:effectLst/>
                        <a:latin typeface="Book Antiqua" panose="02040602050305030304" pitchFamily="18" charset="0"/>
                        <a:ea typeface="Times New Roman" panose="02020603050405020304" pitchFamily="18" charset="0"/>
                      </a:endParaRPr>
                    </a:p>
                  </a:txBody>
                  <a:tcPr marL="37907" marR="37907" marT="37907" marB="37907" anchor="ctr">
                    <a:solidFill>
                      <a:schemeClr val="accent1">
                        <a:lumMod val="20000"/>
                        <a:lumOff val="80000"/>
                      </a:schemeClr>
                    </a:solidFill>
                  </a:tcPr>
                </a:tc>
                <a:extLst>
                  <a:ext uri="{0D108BD9-81ED-4DB2-BD59-A6C34878D82A}">
                    <a16:rowId xmlns:a16="http://schemas.microsoft.com/office/drawing/2014/main" val="628749753"/>
                  </a:ext>
                </a:extLst>
              </a:tr>
            </a:tbl>
          </a:graphicData>
        </a:graphic>
      </p:graphicFrame>
      <p:graphicFrame>
        <p:nvGraphicFramePr>
          <p:cNvPr id="6" name="Таблица 5">
            <a:extLst>
              <a:ext uri="{FF2B5EF4-FFF2-40B4-BE49-F238E27FC236}">
                <a16:creationId xmlns:a16="http://schemas.microsoft.com/office/drawing/2014/main" id="{8008E3A8-3F2C-41E3-9B65-CCBD0A71A776}"/>
              </a:ext>
            </a:extLst>
          </p:cNvPr>
          <p:cNvGraphicFramePr>
            <a:graphicFrameLocks noGrp="1"/>
          </p:cNvGraphicFramePr>
          <p:nvPr>
            <p:extLst>
              <p:ext uri="{D42A27DB-BD31-4B8C-83A1-F6EECF244321}">
                <p14:modId xmlns:p14="http://schemas.microsoft.com/office/powerpoint/2010/main" val="2489445737"/>
              </p:ext>
            </p:extLst>
          </p:nvPr>
        </p:nvGraphicFramePr>
        <p:xfrm>
          <a:off x="238539" y="485017"/>
          <a:ext cx="11280228" cy="868448"/>
        </p:xfrm>
        <a:graphic>
          <a:graphicData uri="http://schemas.openxmlformats.org/drawingml/2006/table">
            <a:tbl>
              <a:tblPr firstRow="1" firstCol="1" bandRow="1">
                <a:tableStyleId>{21E4AEA4-8DFA-4A89-87EB-49C32662AFE0}</a:tableStyleId>
              </a:tblPr>
              <a:tblGrid>
                <a:gridCol w="1590261">
                  <a:extLst>
                    <a:ext uri="{9D8B030D-6E8A-4147-A177-3AD203B41FA5}">
                      <a16:colId xmlns:a16="http://schemas.microsoft.com/office/drawing/2014/main" val="2190443202"/>
                    </a:ext>
                  </a:extLst>
                </a:gridCol>
                <a:gridCol w="2358887">
                  <a:extLst>
                    <a:ext uri="{9D8B030D-6E8A-4147-A177-3AD203B41FA5}">
                      <a16:colId xmlns:a16="http://schemas.microsoft.com/office/drawing/2014/main" val="3771300247"/>
                    </a:ext>
                  </a:extLst>
                </a:gridCol>
                <a:gridCol w="2941983">
                  <a:extLst>
                    <a:ext uri="{9D8B030D-6E8A-4147-A177-3AD203B41FA5}">
                      <a16:colId xmlns:a16="http://schemas.microsoft.com/office/drawing/2014/main" val="2440390480"/>
                    </a:ext>
                  </a:extLst>
                </a:gridCol>
                <a:gridCol w="2065030">
                  <a:extLst>
                    <a:ext uri="{9D8B030D-6E8A-4147-A177-3AD203B41FA5}">
                      <a16:colId xmlns:a16="http://schemas.microsoft.com/office/drawing/2014/main" val="774703963"/>
                    </a:ext>
                  </a:extLst>
                </a:gridCol>
                <a:gridCol w="2324067">
                  <a:extLst>
                    <a:ext uri="{9D8B030D-6E8A-4147-A177-3AD203B41FA5}">
                      <a16:colId xmlns:a16="http://schemas.microsoft.com/office/drawing/2014/main" val="3489694936"/>
                    </a:ext>
                  </a:extLst>
                </a:gridCol>
              </a:tblGrid>
              <a:tr h="489294">
                <a:tc>
                  <a:txBody>
                    <a:bodyPr/>
                    <a:lstStyle/>
                    <a:p>
                      <a:pPr>
                        <a:lnSpc>
                          <a:spcPct val="115000"/>
                        </a:lnSpc>
                        <a:spcAft>
                          <a:spcPts val="0"/>
                        </a:spcAft>
                      </a:pPr>
                      <a:r>
                        <a:rPr lang="ru-RU" sz="1800" dirty="0">
                          <a:effectLst/>
                          <a:latin typeface="Book Antiqua" panose="02040602050305030304" pitchFamily="18" charset="0"/>
                        </a:rPr>
                        <a:t> </a:t>
                      </a:r>
                      <a:endParaRPr lang="ru-RU" sz="1800" dirty="0">
                        <a:effectLst/>
                        <a:latin typeface="Book Antiqua" panose="02040602050305030304" pitchFamily="18" charset="0"/>
                        <a:ea typeface="Times New Roman" panose="02020603050405020304" pitchFamily="18" charset="0"/>
                        <a:cs typeface="Times New Roman" panose="02020603050405020304" pitchFamily="18" charset="0"/>
                      </a:endParaRPr>
                    </a:p>
                  </a:txBody>
                  <a:tcPr marL="37907" marR="37907" marT="37907" marB="37907" anchor="ctr"/>
                </a:tc>
                <a:tc>
                  <a:txBody>
                    <a:bodyPr/>
                    <a:lstStyle/>
                    <a:p>
                      <a:pPr>
                        <a:lnSpc>
                          <a:spcPct val="115000"/>
                        </a:lnSpc>
                        <a:spcAft>
                          <a:spcPts val="0"/>
                        </a:spcAft>
                      </a:pPr>
                      <a:r>
                        <a:rPr lang="ru-RU" sz="1800" dirty="0">
                          <a:effectLst/>
                          <a:latin typeface="Book Antiqua" panose="02040602050305030304" pitchFamily="18" charset="0"/>
                        </a:rPr>
                        <a:t>Специфические задачи/ особенности</a:t>
                      </a:r>
                      <a:endParaRPr lang="ru-RU" sz="1800" dirty="0">
                        <a:effectLst/>
                        <a:latin typeface="Book Antiqua" panose="02040602050305030304" pitchFamily="18" charset="0"/>
                        <a:ea typeface="Times New Roman" panose="02020603050405020304" pitchFamily="18" charset="0"/>
                        <a:cs typeface="Times New Roman" panose="02020603050405020304" pitchFamily="18" charset="0"/>
                      </a:endParaRPr>
                    </a:p>
                  </a:txBody>
                  <a:tcPr marL="37907" marR="37907" marT="37907" marB="37907" anchor="ctr"/>
                </a:tc>
                <a:tc>
                  <a:txBody>
                    <a:bodyPr/>
                    <a:lstStyle/>
                    <a:p>
                      <a:pPr>
                        <a:lnSpc>
                          <a:spcPct val="115000"/>
                        </a:lnSpc>
                        <a:spcAft>
                          <a:spcPts val="0"/>
                        </a:spcAft>
                      </a:pPr>
                      <a:r>
                        <a:rPr lang="ru-RU" sz="1800" dirty="0">
                          <a:effectLst/>
                          <a:latin typeface="Book Antiqua" panose="02040602050305030304" pitchFamily="18" charset="0"/>
                        </a:rPr>
                        <a:t>Плюсы</a:t>
                      </a:r>
                    </a:p>
                  </a:txBody>
                  <a:tcPr marL="37907" marR="37907" marT="37907" marB="37907" anchor="ctr"/>
                </a:tc>
                <a:tc>
                  <a:txBody>
                    <a:bodyPr/>
                    <a:lstStyle/>
                    <a:p>
                      <a:pPr marL="0" marR="0" indent="0" algn="l" defTabSz="893216" rtl="0" eaLnBrk="1" fontAlgn="auto" latinLnBrk="0" hangingPunct="1">
                        <a:lnSpc>
                          <a:spcPct val="100000"/>
                        </a:lnSpc>
                        <a:spcBef>
                          <a:spcPts val="0"/>
                        </a:spcBef>
                        <a:spcAft>
                          <a:spcPts val="0"/>
                        </a:spcAft>
                        <a:buClrTx/>
                        <a:buSzTx/>
                        <a:buFontTx/>
                        <a:buNone/>
                        <a:tabLst/>
                        <a:defRPr/>
                      </a:pPr>
                      <a:r>
                        <a:rPr lang="ru-RU" sz="1800" dirty="0">
                          <a:effectLst/>
                          <a:latin typeface="Book Antiqua" panose="02040602050305030304" pitchFamily="18" charset="0"/>
                        </a:rPr>
                        <a:t>Минусы</a:t>
                      </a:r>
                    </a:p>
                    <a:p>
                      <a:endParaRPr lang="ru-RU" sz="1800" dirty="0">
                        <a:latin typeface="Book Antiqua" panose="02040602050305030304" pitchFamily="18" charset="0"/>
                      </a:endParaRPr>
                    </a:p>
                  </a:txBody>
                  <a:tcPr marL="45488" marR="45488" marT="22744" marB="22744"/>
                </a:tc>
                <a:tc>
                  <a:txBody>
                    <a:bodyPr/>
                    <a:lstStyle/>
                    <a:p>
                      <a:pPr marL="0" marR="0" indent="0" algn="l" defTabSz="893216" rtl="0" eaLnBrk="1" fontAlgn="auto" latinLnBrk="0" hangingPunct="1">
                        <a:lnSpc>
                          <a:spcPct val="100000"/>
                        </a:lnSpc>
                        <a:spcBef>
                          <a:spcPts val="0"/>
                        </a:spcBef>
                        <a:spcAft>
                          <a:spcPts val="0"/>
                        </a:spcAft>
                        <a:buClrTx/>
                        <a:buSzTx/>
                        <a:buFontTx/>
                        <a:buNone/>
                        <a:tabLst/>
                        <a:defRPr/>
                      </a:pPr>
                      <a:r>
                        <a:rPr lang="ru-RU" sz="1800" dirty="0">
                          <a:effectLst/>
                          <a:latin typeface="Book Antiqua" panose="02040602050305030304" pitchFamily="18" charset="0"/>
                        </a:rPr>
                        <a:t>Популярные методики</a:t>
                      </a:r>
                    </a:p>
                    <a:p>
                      <a:endParaRPr lang="ru-RU" sz="1800" dirty="0">
                        <a:latin typeface="Book Antiqua" panose="02040602050305030304" pitchFamily="18" charset="0"/>
                      </a:endParaRPr>
                    </a:p>
                  </a:txBody>
                  <a:tcPr marL="45488" marR="45488" marT="22744" marB="22744"/>
                </a:tc>
                <a:extLst>
                  <a:ext uri="{0D108BD9-81ED-4DB2-BD59-A6C34878D82A}">
                    <a16:rowId xmlns:a16="http://schemas.microsoft.com/office/drawing/2014/main" val="3352689273"/>
                  </a:ext>
                </a:extLst>
              </a:tr>
            </a:tbl>
          </a:graphicData>
        </a:graphic>
      </p:graphicFrame>
    </p:spTree>
    <p:extLst>
      <p:ext uri="{BB962C8B-B14F-4D97-AF65-F5344CB8AC3E}">
        <p14:creationId xmlns:p14="http://schemas.microsoft.com/office/powerpoint/2010/main" val="2925925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838200" y="365126"/>
            <a:ext cx="10515600" cy="602284"/>
          </a:xfrm>
        </p:spPr>
        <p:txBody>
          <a:bodyPr>
            <a:normAutofit fontScale="90000"/>
          </a:bodyPr>
          <a:lstStyle/>
          <a:p>
            <a:r>
              <a:rPr lang="en-US" sz="4400" dirty="0">
                <a:latin typeface="Book Antiqua" panose="02040602050305030304" pitchFamily="18" charset="0"/>
              </a:rPr>
              <a:t>Comparison</a:t>
            </a:r>
            <a:endParaRPr lang="ru-RU" dirty="0">
              <a:latin typeface="Book Antiqua" panose="02040602050305030304" pitchFamily="18" charset="0"/>
            </a:endParaRPr>
          </a:p>
        </p:txBody>
      </p:sp>
      <p:graphicFrame>
        <p:nvGraphicFramePr>
          <p:cNvPr id="7" name="Объект 6"/>
          <p:cNvGraphicFramePr>
            <a:graphicFrameLocks noGrp="1"/>
          </p:cNvGraphicFramePr>
          <p:nvPr>
            <p:ph idx="1"/>
            <p:extLst>
              <p:ext uri="{D42A27DB-BD31-4B8C-83A1-F6EECF244321}">
                <p14:modId xmlns:p14="http://schemas.microsoft.com/office/powerpoint/2010/main" val="1861094804"/>
              </p:ext>
            </p:extLst>
          </p:nvPr>
        </p:nvGraphicFramePr>
        <p:xfrm>
          <a:off x="838200" y="861391"/>
          <a:ext cx="10515600" cy="5652264"/>
        </p:xfrm>
        <a:graphic>
          <a:graphicData uri="http://schemas.openxmlformats.org/drawingml/2006/table">
            <a:tbl>
              <a:tblPr>
                <a:tableStyleId>{616DA210-FB5B-4158-B5E0-FEB733F419BA}</a:tableStyleId>
              </a:tblPr>
              <a:tblGrid>
                <a:gridCol w="3080327">
                  <a:extLst>
                    <a:ext uri="{9D8B030D-6E8A-4147-A177-3AD203B41FA5}">
                      <a16:colId xmlns:a16="http://schemas.microsoft.com/office/drawing/2014/main" val="2245865461"/>
                    </a:ext>
                  </a:extLst>
                </a:gridCol>
                <a:gridCol w="3930073">
                  <a:extLst>
                    <a:ext uri="{9D8B030D-6E8A-4147-A177-3AD203B41FA5}">
                      <a16:colId xmlns:a16="http://schemas.microsoft.com/office/drawing/2014/main" val="2220798827"/>
                    </a:ext>
                  </a:extLst>
                </a:gridCol>
                <a:gridCol w="3505200">
                  <a:extLst>
                    <a:ext uri="{9D8B030D-6E8A-4147-A177-3AD203B41FA5}">
                      <a16:colId xmlns:a16="http://schemas.microsoft.com/office/drawing/2014/main" val="3023542299"/>
                    </a:ext>
                  </a:extLst>
                </a:gridCol>
              </a:tblGrid>
              <a:tr h="807822">
                <a:tc>
                  <a:txBody>
                    <a:bodyPr/>
                    <a:lstStyle/>
                    <a:p>
                      <a:pPr algn="just"/>
                      <a:r>
                        <a:rPr lang="en-US" sz="2400" dirty="0"/>
                        <a:t>Comparative characteristics</a:t>
                      </a:r>
                      <a:endParaRPr lang="ru-RU" sz="2400" dirty="0"/>
                    </a:p>
                  </a:txBody>
                  <a:tcPr marL="66675" marR="66675" marT="66675" marB="66675">
                    <a:solidFill>
                      <a:schemeClr val="accent2">
                        <a:lumMod val="20000"/>
                        <a:lumOff val="80000"/>
                      </a:schemeClr>
                    </a:solidFill>
                  </a:tcPr>
                </a:tc>
                <a:tc>
                  <a:txBody>
                    <a:bodyPr/>
                    <a:lstStyle/>
                    <a:p>
                      <a:pPr algn="just"/>
                      <a:r>
                        <a:rPr lang="en-US" sz="2400" dirty="0"/>
                        <a:t>Qualitative Survey</a:t>
                      </a:r>
                      <a:endParaRPr lang="ru-RU" sz="2400" dirty="0"/>
                    </a:p>
                  </a:txBody>
                  <a:tcPr marL="66675" marR="66675" marT="66675" marB="66675">
                    <a:solidFill>
                      <a:srgbClr val="FFFF00"/>
                    </a:solidFill>
                  </a:tcPr>
                </a:tc>
                <a:tc>
                  <a:txBody>
                    <a:bodyPr/>
                    <a:lstStyle/>
                    <a:p>
                      <a:pPr algn="just"/>
                      <a:r>
                        <a:rPr lang="en-US" sz="2400" dirty="0"/>
                        <a:t>Quantitative Survey</a:t>
                      </a:r>
                      <a:endParaRPr lang="ru-RU" sz="2400" dirty="0"/>
                    </a:p>
                  </a:txBody>
                  <a:tcPr marL="66675" marR="66675" marT="66675" marB="66675">
                    <a:solidFill>
                      <a:schemeClr val="accent5">
                        <a:lumMod val="20000"/>
                        <a:lumOff val="80000"/>
                      </a:schemeClr>
                    </a:solidFill>
                  </a:tcPr>
                </a:tc>
                <a:extLst>
                  <a:ext uri="{0D108BD9-81ED-4DB2-BD59-A6C34878D82A}">
                    <a16:rowId xmlns:a16="http://schemas.microsoft.com/office/drawing/2014/main" val="47435481"/>
                  </a:ext>
                </a:extLst>
              </a:tr>
              <a:tr h="807822">
                <a:tc>
                  <a:txBody>
                    <a:bodyPr/>
                    <a:lstStyle/>
                    <a:p>
                      <a:r>
                        <a:rPr lang="en-US" sz="2400" dirty="0"/>
                        <a:t>Question type</a:t>
                      </a:r>
                      <a:endParaRPr lang="ru-RU" sz="2400" dirty="0"/>
                    </a:p>
                  </a:txBody>
                  <a:tcPr marL="66675" marR="66675" marT="66675" marB="66675">
                    <a:solidFill>
                      <a:schemeClr val="accent2">
                        <a:lumMod val="20000"/>
                        <a:lumOff val="80000"/>
                      </a:schemeClr>
                    </a:solidFill>
                  </a:tcPr>
                </a:tc>
                <a:tc>
                  <a:txBody>
                    <a:bodyPr/>
                    <a:lstStyle/>
                    <a:p>
                      <a:pPr algn="just"/>
                      <a:r>
                        <a:rPr lang="en-US" sz="2400" dirty="0"/>
                        <a:t>controversial questions</a:t>
                      </a:r>
                      <a:endParaRPr lang="ru-RU" sz="2400" dirty="0"/>
                    </a:p>
                  </a:txBody>
                  <a:tcPr marL="66675" marR="66675" marT="66675" marB="66675">
                    <a:solidFill>
                      <a:srgbClr val="FFFF00"/>
                    </a:solidFill>
                  </a:tcPr>
                </a:tc>
                <a:tc>
                  <a:txBody>
                    <a:bodyPr/>
                    <a:lstStyle/>
                    <a:p>
                      <a:pPr algn="just"/>
                      <a:r>
                        <a:rPr lang="en-US" sz="2400" dirty="0"/>
                        <a:t>Well-defined questions</a:t>
                      </a:r>
                      <a:endParaRPr lang="ru-RU" sz="2400" dirty="0"/>
                    </a:p>
                  </a:txBody>
                  <a:tcPr marL="66675" marR="66675" marT="66675" marB="66675">
                    <a:solidFill>
                      <a:schemeClr val="accent5">
                        <a:lumMod val="20000"/>
                        <a:lumOff val="80000"/>
                      </a:schemeClr>
                    </a:solidFill>
                  </a:tcPr>
                </a:tc>
                <a:extLst>
                  <a:ext uri="{0D108BD9-81ED-4DB2-BD59-A6C34878D82A}">
                    <a16:rowId xmlns:a16="http://schemas.microsoft.com/office/drawing/2014/main" val="3962698542"/>
                  </a:ext>
                </a:extLst>
              </a:tr>
              <a:tr h="509601">
                <a:tc>
                  <a:txBody>
                    <a:bodyPr/>
                    <a:lstStyle/>
                    <a:p>
                      <a:r>
                        <a:rPr lang="en-US" sz="2400" dirty="0"/>
                        <a:t>Sample size</a:t>
                      </a:r>
                      <a:endParaRPr lang="ru-RU" sz="2400" dirty="0"/>
                    </a:p>
                  </a:txBody>
                  <a:tcPr marL="66675" marR="66675" marT="66675" marB="66675">
                    <a:solidFill>
                      <a:schemeClr val="accent2">
                        <a:lumMod val="20000"/>
                        <a:lumOff val="80000"/>
                      </a:schemeClr>
                    </a:solidFill>
                  </a:tcPr>
                </a:tc>
                <a:tc>
                  <a:txBody>
                    <a:bodyPr/>
                    <a:lstStyle/>
                    <a:p>
                      <a:r>
                        <a:rPr lang="en-US" sz="2400" dirty="0"/>
                        <a:t>Very small</a:t>
                      </a:r>
                      <a:endParaRPr lang="ru-RU" sz="2400" dirty="0"/>
                    </a:p>
                  </a:txBody>
                  <a:tcPr marL="66675" marR="66675" marT="66675" marB="66675">
                    <a:solidFill>
                      <a:srgbClr val="FFFF00"/>
                    </a:solidFill>
                  </a:tcPr>
                </a:tc>
                <a:tc>
                  <a:txBody>
                    <a:bodyPr/>
                    <a:lstStyle/>
                    <a:p>
                      <a:r>
                        <a:rPr lang="en-US" sz="2400" dirty="0"/>
                        <a:t>Big</a:t>
                      </a:r>
                      <a:endParaRPr lang="ru-RU" sz="2400" dirty="0"/>
                    </a:p>
                  </a:txBody>
                  <a:tcPr marL="66675" marR="66675" marT="66675" marB="66675">
                    <a:solidFill>
                      <a:schemeClr val="accent5">
                        <a:lumMod val="20000"/>
                        <a:lumOff val="80000"/>
                      </a:schemeClr>
                    </a:solidFill>
                  </a:tcPr>
                </a:tc>
                <a:extLst>
                  <a:ext uri="{0D108BD9-81ED-4DB2-BD59-A6C34878D82A}">
                    <a16:rowId xmlns:a16="http://schemas.microsoft.com/office/drawing/2014/main" val="1273879493"/>
                  </a:ext>
                </a:extLst>
              </a:tr>
              <a:tr h="1170507">
                <a:tc>
                  <a:txBody>
                    <a:bodyPr/>
                    <a:lstStyle/>
                    <a:p>
                      <a:r>
                        <a:rPr lang="en-US" sz="2400" dirty="0"/>
                        <a:t>Management</a:t>
                      </a:r>
                      <a:endParaRPr lang="ru-RU" sz="2400" dirty="0"/>
                    </a:p>
                  </a:txBody>
                  <a:tcPr marL="66675" marR="66675" marT="66675" marB="66675">
                    <a:solidFill>
                      <a:schemeClr val="accent2">
                        <a:lumMod val="20000"/>
                        <a:lumOff val="80000"/>
                      </a:schemeClr>
                    </a:solidFill>
                  </a:tcPr>
                </a:tc>
                <a:tc>
                  <a:txBody>
                    <a:bodyPr/>
                    <a:lstStyle/>
                    <a:p>
                      <a:r>
                        <a:rPr lang="en-US" sz="2400" dirty="0"/>
                        <a:t>The interviewer must have high professional qualities</a:t>
                      </a:r>
                      <a:endParaRPr lang="ru-RU" sz="2400" dirty="0"/>
                    </a:p>
                  </a:txBody>
                  <a:tcPr marL="66675" marR="66675" marT="66675" marB="66675">
                    <a:solidFill>
                      <a:srgbClr val="FFFF00"/>
                    </a:solidFill>
                  </a:tcPr>
                </a:tc>
                <a:tc>
                  <a:txBody>
                    <a:bodyPr/>
                    <a:lstStyle/>
                    <a:p>
                      <a:r>
                        <a:rPr lang="en-US" sz="2400" dirty="0"/>
                        <a:t>Requirements for the interviewer are insignificant.</a:t>
                      </a:r>
                      <a:endParaRPr lang="ru-RU" sz="2400" dirty="0"/>
                    </a:p>
                  </a:txBody>
                  <a:tcPr marL="66675" marR="66675" marT="66675" marB="66675">
                    <a:solidFill>
                      <a:schemeClr val="accent5">
                        <a:lumMod val="20000"/>
                        <a:lumOff val="80000"/>
                      </a:schemeClr>
                    </a:solidFill>
                  </a:tcPr>
                </a:tc>
                <a:extLst>
                  <a:ext uri="{0D108BD9-81ED-4DB2-BD59-A6C34878D82A}">
                    <a16:rowId xmlns:a16="http://schemas.microsoft.com/office/drawing/2014/main" val="3829006671"/>
                  </a:ext>
                </a:extLst>
              </a:tr>
              <a:tr h="852510">
                <a:tc>
                  <a:txBody>
                    <a:bodyPr/>
                    <a:lstStyle/>
                    <a:p>
                      <a:r>
                        <a:rPr lang="en-US" sz="2400" dirty="0"/>
                        <a:t>Analyze type</a:t>
                      </a:r>
                      <a:endParaRPr lang="ru-RU" sz="2400" dirty="0"/>
                    </a:p>
                  </a:txBody>
                  <a:tcPr marL="66675" marR="66675" marT="66675" marB="66675">
                    <a:solidFill>
                      <a:schemeClr val="accent2">
                        <a:lumMod val="20000"/>
                        <a:lumOff val="80000"/>
                      </a:schemeClr>
                    </a:solidFill>
                  </a:tcPr>
                </a:tc>
                <a:tc>
                  <a:txBody>
                    <a:bodyPr/>
                    <a:lstStyle/>
                    <a:p>
                      <a:r>
                        <a:rPr lang="en-US" sz="2400" dirty="0"/>
                        <a:t>Subjective analysis and interpretation of data</a:t>
                      </a:r>
                      <a:endParaRPr lang="ru-RU" sz="2400" dirty="0"/>
                    </a:p>
                  </a:txBody>
                  <a:tcPr marL="66675" marR="66675" marT="66675" marB="66675">
                    <a:solidFill>
                      <a:srgbClr val="FFFF00"/>
                    </a:solidFill>
                  </a:tcPr>
                </a:tc>
                <a:tc>
                  <a:txBody>
                    <a:bodyPr/>
                    <a:lstStyle/>
                    <a:p>
                      <a:r>
                        <a:rPr lang="en-US" sz="2400" dirty="0"/>
                        <a:t>Summary and statistical methods</a:t>
                      </a:r>
                      <a:endParaRPr lang="ru-RU" sz="2400" dirty="0"/>
                    </a:p>
                  </a:txBody>
                  <a:tcPr marL="66675" marR="66675" marT="66675" marB="66675">
                    <a:solidFill>
                      <a:schemeClr val="accent5">
                        <a:lumMod val="20000"/>
                        <a:lumOff val="80000"/>
                      </a:schemeClr>
                    </a:solidFill>
                  </a:tcPr>
                </a:tc>
                <a:extLst>
                  <a:ext uri="{0D108BD9-81ED-4DB2-BD59-A6C34878D82A}">
                    <a16:rowId xmlns:a16="http://schemas.microsoft.com/office/drawing/2014/main" val="4204089425"/>
                  </a:ext>
                </a:extLst>
              </a:tr>
              <a:tr h="852510">
                <a:tc>
                  <a:txBody>
                    <a:bodyPr/>
                    <a:lstStyle/>
                    <a:p>
                      <a:r>
                        <a:rPr lang="en-US" sz="2400" dirty="0"/>
                        <a:t>Tools used</a:t>
                      </a:r>
                      <a:endParaRPr lang="ru-RU" sz="2400" dirty="0"/>
                    </a:p>
                  </a:txBody>
                  <a:tcPr marL="66675" marR="66675" marT="66675" marB="66675">
                    <a:solidFill>
                      <a:schemeClr val="accent2">
                        <a:lumMod val="20000"/>
                        <a:lumOff val="80000"/>
                      </a:schemeClr>
                    </a:solidFill>
                  </a:tcPr>
                </a:tc>
                <a:tc>
                  <a:txBody>
                    <a:bodyPr/>
                    <a:lstStyle/>
                    <a:p>
                      <a:r>
                        <a:rPr lang="en-US" sz="2400" dirty="0"/>
                        <a:t>Video equipment, tape recorders, drawings, etc.</a:t>
                      </a:r>
                      <a:endParaRPr lang="ru-RU" sz="2400" dirty="0"/>
                    </a:p>
                  </a:txBody>
                  <a:tcPr marL="66675" marR="66675" marT="66675" marB="66675">
                    <a:solidFill>
                      <a:srgbClr val="FFFF00"/>
                    </a:solidFill>
                  </a:tcPr>
                </a:tc>
                <a:tc>
                  <a:txBody>
                    <a:bodyPr/>
                    <a:lstStyle/>
                    <a:p>
                      <a:r>
                        <a:rPr lang="en-US" sz="2400" dirty="0"/>
                        <a:t>Questionnaires. Computer facilities</a:t>
                      </a:r>
                      <a:endParaRPr lang="ru-RU" sz="2400" dirty="0"/>
                    </a:p>
                  </a:txBody>
                  <a:tcPr marL="66675" marR="66675" marT="66675" marB="66675">
                    <a:solidFill>
                      <a:schemeClr val="accent5">
                        <a:lumMod val="20000"/>
                        <a:lumOff val="80000"/>
                      </a:schemeClr>
                    </a:solidFill>
                  </a:tcPr>
                </a:tc>
                <a:extLst>
                  <a:ext uri="{0D108BD9-81ED-4DB2-BD59-A6C34878D82A}">
                    <a16:rowId xmlns:a16="http://schemas.microsoft.com/office/drawing/2014/main" val="4010335602"/>
                  </a:ext>
                </a:extLst>
              </a:tr>
              <a:tr h="509601">
                <a:tc>
                  <a:txBody>
                    <a:bodyPr/>
                    <a:lstStyle/>
                    <a:p>
                      <a:r>
                        <a:rPr lang="en-US" sz="2400" dirty="0"/>
                        <a:t>Reproducibility</a:t>
                      </a:r>
                      <a:endParaRPr lang="ru-RU" sz="2400" dirty="0"/>
                    </a:p>
                  </a:txBody>
                  <a:tcPr marL="66675" marR="66675" marT="66675" marB="66675">
                    <a:solidFill>
                      <a:schemeClr val="accent2">
                        <a:lumMod val="20000"/>
                        <a:lumOff val="80000"/>
                      </a:schemeClr>
                    </a:solidFill>
                  </a:tcPr>
                </a:tc>
                <a:tc>
                  <a:txBody>
                    <a:bodyPr/>
                    <a:lstStyle/>
                    <a:p>
                      <a:r>
                        <a:rPr lang="en-US" sz="2400" dirty="0"/>
                        <a:t>Very low</a:t>
                      </a:r>
                      <a:endParaRPr lang="ru-RU" sz="2400" dirty="0"/>
                    </a:p>
                  </a:txBody>
                  <a:tcPr marL="66675" marR="66675" marT="66675" marB="66675">
                    <a:solidFill>
                      <a:srgbClr val="FFFF00"/>
                    </a:solidFill>
                  </a:tcPr>
                </a:tc>
                <a:tc>
                  <a:txBody>
                    <a:bodyPr/>
                    <a:lstStyle/>
                    <a:p>
                      <a:r>
                        <a:rPr lang="en-US" sz="2400" dirty="0"/>
                        <a:t>high</a:t>
                      </a:r>
                      <a:endParaRPr lang="ru-RU" sz="2400" dirty="0"/>
                    </a:p>
                  </a:txBody>
                  <a:tcPr marL="66675" marR="66675" marT="66675" marB="66675">
                    <a:solidFill>
                      <a:schemeClr val="accent5">
                        <a:lumMod val="20000"/>
                        <a:lumOff val="80000"/>
                      </a:schemeClr>
                    </a:solidFill>
                  </a:tcPr>
                </a:tc>
                <a:extLst>
                  <a:ext uri="{0D108BD9-81ED-4DB2-BD59-A6C34878D82A}">
                    <a16:rowId xmlns:a16="http://schemas.microsoft.com/office/drawing/2014/main" val="151844871"/>
                  </a:ext>
                </a:extLst>
              </a:tr>
            </a:tbl>
          </a:graphicData>
        </a:graphic>
      </p:graphicFrame>
    </p:spTree>
    <p:extLst>
      <p:ext uri="{BB962C8B-B14F-4D97-AF65-F5344CB8AC3E}">
        <p14:creationId xmlns:p14="http://schemas.microsoft.com/office/powerpoint/2010/main" val="19042552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4000" dirty="0">
                <a:latin typeface="Book Antiqua" panose="02040602050305030304" pitchFamily="18" charset="0"/>
              </a:rPr>
              <a:t>Examples</a:t>
            </a:r>
            <a:endParaRPr lang="ru-RU" dirty="0"/>
          </a:p>
        </p:txBody>
      </p:sp>
      <p:sp>
        <p:nvSpPr>
          <p:cNvPr id="5" name="Текст 4"/>
          <p:cNvSpPr>
            <a:spLocks noGrp="1"/>
          </p:cNvSpPr>
          <p:nvPr>
            <p:ph type="body" idx="1"/>
          </p:nvPr>
        </p:nvSpPr>
        <p:spPr>
          <a:xfrm>
            <a:off x="839788" y="1269207"/>
            <a:ext cx="5157787" cy="823912"/>
          </a:xfrm>
        </p:spPr>
        <p:txBody>
          <a:bodyPr>
            <a:normAutofit/>
          </a:bodyPr>
          <a:lstStyle/>
          <a:p>
            <a:r>
              <a:rPr lang="en-US" sz="3200" dirty="0"/>
              <a:t>Qualitative research</a:t>
            </a:r>
            <a:endParaRPr lang="ru-RU" sz="3200" dirty="0"/>
          </a:p>
        </p:txBody>
      </p:sp>
      <p:sp>
        <p:nvSpPr>
          <p:cNvPr id="3" name="Объект 2"/>
          <p:cNvSpPr>
            <a:spLocks noGrp="1"/>
          </p:cNvSpPr>
          <p:nvPr>
            <p:ph sz="half" idx="2"/>
          </p:nvPr>
        </p:nvSpPr>
        <p:spPr>
          <a:xfrm>
            <a:off x="839788" y="2093119"/>
            <a:ext cx="5157787" cy="4096544"/>
          </a:xfrm>
          <a:solidFill>
            <a:schemeClr val="accent1">
              <a:lumMod val="20000"/>
              <a:lumOff val="80000"/>
            </a:schemeClr>
          </a:solidFill>
        </p:spPr>
        <p:txBody>
          <a:bodyPr>
            <a:normAutofit fontScale="92500"/>
          </a:bodyPr>
          <a:lstStyle/>
          <a:p>
            <a:r>
              <a:rPr lang="en-US" dirty="0"/>
              <a:t>Should medical care for the seriously ill or the very elderly need to be valued more than other types of care?</a:t>
            </a:r>
          </a:p>
          <a:p>
            <a:r>
              <a:rPr lang="en-US" dirty="0"/>
              <a:t>How do we evaluate technologies that reduce interactions with physicians and caregivers?</a:t>
            </a:r>
          </a:p>
          <a:p>
            <a:r>
              <a:rPr lang="en-US" dirty="0"/>
              <a:t>Are there reasons that help explain the suboptimal use of medicines in practice?</a:t>
            </a:r>
            <a:endParaRPr lang="ru-RU" dirty="0">
              <a:latin typeface="Book Antiqua" panose="02040602050305030304" pitchFamily="18" charset="0"/>
            </a:endParaRPr>
          </a:p>
        </p:txBody>
      </p:sp>
      <p:sp>
        <p:nvSpPr>
          <p:cNvPr id="6" name="Текст 5"/>
          <p:cNvSpPr>
            <a:spLocks noGrp="1"/>
          </p:cNvSpPr>
          <p:nvPr>
            <p:ph type="body" sz="quarter" idx="3"/>
          </p:nvPr>
        </p:nvSpPr>
        <p:spPr>
          <a:xfrm>
            <a:off x="6172200" y="1172715"/>
            <a:ext cx="5183188" cy="823912"/>
          </a:xfrm>
        </p:spPr>
        <p:txBody>
          <a:bodyPr>
            <a:normAutofit/>
          </a:bodyPr>
          <a:lstStyle/>
          <a:p>
            <a:r>
              <a:rPr lang="en-US" sz="3200" dirty="0"/>
              <a:t>Quantitative research</a:t>
            </a:r>
            <a:endParaRPr lang="ru-RU" sz="3200" dirty="0"/>
          </a:p>
        </p:txBody>
      </p:sp>
      <p:sp>
        <p:nvSpPr>
          <p:cNvPr id="4" name="Объект 3"/>
          <p:cNvSpPr>
            <a:spLocks noGrp="1"/>
          </p:cNvSpPr>
          <p:nvPr>
            <p:ph sz="quarter" idx="4"/>
          </p:nvPr>
        </p:nvSpPr>
        <p:spPr>
          <a:xfrm>
            <a:off x="6194427" y="2007565"/>
            <a:ext cx="5183188" cy="4085605"/>
          </a:xfrm>
          <a:solidFill>
            <a:schemeClr val="accent6">
              <a:lumMod val="40000"/>
              <a:lumOff val="60000"/>
            </a:schemeClr>
          </a:solidFill>
        </p:spPr>
        <p:txBody>
          <a:bodyPr>
            <a:normAutofit fontScale="92500"/>
          </a:bodyPr>
          <a:lstStyle/>
          <a:p>
            <a:r>
              <a:rPr lang="en-US" dirty="0"/>
              <a:t>how many people have a certain disease,</a:t>
            </a:r>
          </a:p>
          <a:p>
            <a:r>
              <a:rPr lang="en-US" dirty="0"/>
              <a:t>what are the economic consequences of the disease,</a:t>
            </a:r>
          </a:p>
          <a:p>
            <a:r>
              <a:rPr lang="en-US" dirty="0"/>
              <a:t>how many people can benefit from a particular drug,</a:t>
            </a:r>
          </a:p>
          <a:p>
            <a:r>
              <a:rPr lang="en-US" dirty="0"/>
              <a:t>what is the value of the advantage,</a:t>
            </a:r>
          </a:p>
          <a:p>
            <a:r>
              <a:rPr lang="en-US" dirty="0"/>
              <a:t>how often a medicine can be used after it has been made available.</a:t>
            </a:r>
            <a:endParaRPr lang="ru-RU" dirty="0">
              <a:latin typeface="Book Antiqua" panose="02040602050305030304" pitchFamily="18" charset="0"/>
            </a:endParaRPr>
          </a:p>
        </p:txBody>
      </p:sp>
      <p:sp>
        <p:nvSpPr>
          <p:cNvPr id="7" name="Прямоугольник 6"/>
          <p:cNvSpPr/>
          <p:nvPr/>
        </p:nvSpPr>
        <p:spPr>
          <a:xfrm>
            <a:off x="531043" y="6189663"/>
            <a:ext cx="6096000" cy="369332"/>
          </a:xfrm>
          <a:prstGeom prst="rect">
            <a:avLst/>
          </a:prstGeom>
        </p:spPr>
        <p:txBody>
          <a:bodyPr>
            <a:spAutoFit/>
          </a:bodyPr>
          <a:lstStyle/>
          <a:p>
            <a:r>
              <a:rPr lang="ru-RU" dirty="0"/>
              <a:t>https://toolbox.eupati.eu/resources</a:t>
            </a:r>
          </a:p>
        </p:txBody>
      </p:sp>
    </p:spTree>
    <p:extLst>
      <p:ext uri="{BB962C8B-B14F-4D97-AF65-F5344CB8AC3E}">
        <p14:creationId xmlns:p14="http://schemas.microsoft.com/office/powerpoint/2010/main" val="54013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solidFill>
                  <a:srgbClr val="C00000"/>
                </a:solidFill>
              </a:rPr>
              <a:t>Вывод</a:t>
            </a:r>
            <a:endParaRPr lang="ru-RU" dirty="0">
              <a:solidFill>
                <a:srgbClr val="C00000"/>
              </a:solidFill>
            </a:endParaRPr>
          </a:p>
        </p:txBody>
      </p:sp>
      <p:sp>
        <p:nvSpPr>
          <p:cNvPr id="3" name="Объект 2"/>
          <p:cNvSpPr>
            <a:spLocks noGrp="1"/>
          </p:cNvSpPr>
          <p:nvPr>
            <p:ph idx="1"/>
          </p:nvPr>
        </p:nvSpPr>
        <p:spPr>
          <a:xfrm>
            <a:off x="838200" y="1690688"/>
            <a:ext cx="10515600" cy="4351338"/>
          </a:xfrm>
        </p:spPr>
        <p:txBody>
          <a:bodyPr>
            <a:normAutofit/>
          </a:bodyPr>
          <a:lstStyle/>
          <a:p>
            <a:r>
              <a:rPr lang="en-US" sz="3200" dirty="0">
                <a:solidFill>
                  <a:srgbClr val="C00000"/>
                </a:solidFill>
                <a:latin typeface="Book Antiqua" panose="02040602050305030304" pitchFamily="18" charset="0"/>
              </a:rPr>
              <a:t>It must be remembered that the purpose of the study is not just to describe the methods used, but to show how and why they were used, as well as to demonstrate the thoroughness of the author's research. It is necessary to justify the choice of one or another method and prove that it corresponds to the tasks set. The method used should help answer the research question and solve the problem posed. The choice of method should always be related to the main goal of the research work.</a:t>
            </a:r>
            <a:endParaRPr lang="ru-RU" sz="3200" dirty="0">
              <a:solidFill>
                <a:srgbClr val="C00000"/>
              </a:solidFill>
              <a:latin typeface="Book Antiqua" panose="02040602050305030304" pitchFamily="18" charset="0"/>
            </a:endParaRPr>
          </a:p>
        </p:txBody>
      </p:sp>
    </p:spTree>
    <p:extLst>
      <p:ext uri="{BB962C8B-B14F-4D97-AF65-F5344CB8AC3E}">
        <p14:creationId xmlns:p14="http://schemas.microsoft.com/office/powerpoint/2010/main" val="3468913644"/>
      </p:ext>
    </p:extLst>
  </p:cSld>
  <p:clrMapOvr>
    <a:masterClrMapping/>
  </p:clrMapOvr>
  <p:transition>
    <p:spli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Questions for discussion</a:t>
            </a:r>
            <a:endParaRPr lang="ru-RU" dirty="0"/>
          </a:p>
        </p:txBody>
      </p:sp>
      <p:sp>
        <p:nvSpPr>
          <p:cNvPr id="3" name="Объект 2"/>
          <p:cNvSpPr>
            <a:spLocks noGrp="1"/>
          </p:cNvSpPr>
          <p:nvPr>
            <p:ph idx="1"/>
          </p:nvPr>
        </p:nvSpPr>
        <p:spPr/>
        <p:txBody>
          <a:bodyPr/>
          <a:lstStyle/>
          <a:p>
            <a:r>
              <a:rPr lang="en-US" dirty="0"/>
              <a:t>What is the difference between quantitative and qualitative methods?</a:t>
            </a:r>
          </a:p>
          <a:p>
            <a:r>
              <a:rPr lang="en-US" dirty="0"/>
              <a:t>What are the advantages and disadvantages of qualitative methods?</a:t>
            </a:r>
          </a:p>
          <a:p>
            <a:r>
              <a:rPr lang="en-US" dirty="0"/>
              <a:t>Basic examples</a:t>
            </a:r>
            <a:endParaRPr lang="ru-RU" dirty="0"/>
          </a:p>
        </p:txBody>
      </p:sp>
    </p:spTree>
    <p:extLst>
      <p:ext uri="{BB962C8B-B14F-4D97-AF65-F5344CB8AC3E}">
        <p14:creationId xmlns:p14="http://schemas.microsoft.com/office/powerpoint/2010/main" val="2950287417"/>
      </p:ext>
    </p:extLst>
  </p:cSld>
  <p:clrMapOvr>
    <a:masterClrMapping/>
  </p:clrMapOvr>
  <p:transition>
    <p:spli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Basic rules for choosing a method:</a:t>
            </a:r>
            <a:endParaRPr lang="ru-RU" dirty="0"/>
          </a:p>
        </p:txBody>
      </p:sp>
      <p:sp>
        <p:nvSpPr>
          <p:cNvPr id="4" name="Объект 3"/>
          <p:cNvSpPr>
            <a:spLocks noGrp="1"/>
          </p:cNvSpPr>
          <p:nvPr>
            <p:ph sz="half" idx="1"/>
          </p:nvPr>
        </p:nvSpPr>
        <p:spPr>
          <a:xfrm>
            <a:off x="838200" y="1825625"/>
            <a:ext cx="5181600" cy="2812363"/>
          </a:xfrm>
        </p:spPr>
        <p:txBody>
          <a:bodyPr/>
          <a:lstStyle/>
          <a:p>
            <a:r>
              <a:rPr lang="en-US" dirty="0"/>
              <a:t>Quantitative analysis should be used if something needs to be confirmed or tested (theory or hypothesis).</a:t>
            </a:r>
            <a:endParaRPr lang="ru-RU" dirty="0"/>
          </a:p>
        </p:txBody>
      </p:sp>
      <p:sp>
        <p:nvSpPr>
          <p:cNvPr id="5" name="Объект 4"/>
          <p:cNvSpPr>
            <a:spLocks noGrp="1"/>
          </p:cNvSpPr>
          <p:nvPr>
            <p:ph sz="half" idx="2"/>
          </p:nvPr>
        </p:nvSpPr>
        <p:spPr>
          <a:xfrm>
            <a:off x="6172201" y="1825626"/>
            <a:ext cx="5181600" cy="1916816"/>
          </a:xfrm>
        </p:spPr>
        <p:txBody>
          <a:bodyPr/>
          <a:lstStyle/>
          <a:p>
            <a:r>
              <a:rPr lang="en-US" dirty="0"/>
              <a:t>Qualitative analysis should be used if something needs to be understood (concepts, ideas, experiences).</a:t>
            </a:r>
            <a:endParaRPr lang="ru-RU" dirty="0"/>
          </a:p>
        </p:txBody>
      </p:sp>
      <p:sp>
        <p:nvSpPr>
          <p:cNvPr id="6" name="Прямоугольник 5"/>
          <p:cNvSpPr/>
          <p:nvPr/>
        </p:nvSpPr>
        <p:spPr>
          <a:xfrm>
            <a:off x="1225485" y="4025245"/>
            <a:ext cx="10407191" cy="191364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a:t>The appropriateness of applying one or another method depends on whether the Author uses an inductive or deductive research approach; from the tasks of the author's research; whether he is conducting an experimental, correlational, or descriptive study; as well as factors such as finances, time, data availability.</a:t>
            </a:r>
            <a:endParaRPr lang="ru-RU" sz="2000" dirty="0"/>
          </a:p>
        </p:txBody>
      </p:sp>
    </p:spTree>
    <p:extLst>
      <p:ext uri="{BB962C8B-B14F-4D97-AF65-F5344CB8AC3E}">
        <p14:creationId xmlns:p14="http://schemas.microsoft.com/office/powerpoint/2010/main" val="1907248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1" y="365127"/>
            <a:ext cx="10515600" cy="798656"/>
          </a:xfrm>
        </p:spPr>
        <p:txBody>
          <a:bodyPr/>
          <a:lstStyle/>
          <a:p>
            <a:r>
              <a:rPr lang="en-US" sz="4400" dirty="0">
                <a:latin typeface="Book Antiqua" panose="02040602050305030304" pitchFamily="18" charset="0"/>
              </a:rPr>
              <a:t>Examples</a:t>
            </a:r>
            <a:endParaRPr lang="ru-RU" dirty="0"/>
          </a:p>
        </p:txBody>
      </p:sp>
      <p:sp>
        <p:nvSpPr>
          <p:cNvPr id="5" name="Объект 4"/>
          <p:cNvSpPr>
            <a:spLocks noGrp="1"/>
          </p:cNvSpPr>
          <p:nvPr>
            <p:ph sz="half" idx="1"/>
          </p:nvPr>
        </p:nvSpPr>
        <p:spPr>
          <a:xfrm>
            <a:off x="838200" y="1288473"/>
            <a:ext cx="5181600" cy="4888490"/>
          </a:xfrm>
        </p:spPr>
        <p:txBody>
          <a:bodyPr>
            <a:normAutofit fontScale="92500" lnSpcReduction="20000"/>
          </a:bodyPr>
          <a:lstStyle/>
          <a:p>
            <a:r>
              <a:rPr lang="en-US" i="1" dirty="0"/>
              <a:t>An example of a quantitative research approach.</a:t>
            </a:r>
            <a:endParaRPr lang="kk-KZ" i="1" dirty="0"/>
          </a:p>
          <a:p>
            <a:r>
              <a:rPr lang="kk-KZ" i="1" dirty="0"/>
              <a:t> </a:t>
            </a:r>
            <a:r>
              <a:rPr lang="en-US" i="1" dirty="0"/>
              <a:t>Let's consider such a scenario. The author interviews about 300 students at his university and asks them questions like: "How would you rate your teacher's professional skills on a scale of 1 to 5?"A researcher can perform a statistical analysis of the data and draw the following conclusion: "On average, students rated their teachers' professional skills at 4.4 points"</a:t>
            </a:r>
            <a:r>
              <a:rPr lang="ru-RU" dirty="0"/>
              <a:t>.</a:t>
            </a:r>
          </a:p>
        </p:txBody>
      </p:sp>
      <p:sp>
        <p:nvSpPr>
          <p:cNvPr id="6" name="Объект 5"/>
          <p:cNvSpPr>
            <a:spLocks noGrp="1"/>
          </p:cNvSpPr>
          <p:nvPr>
            <p:ph sz="half" idx="2"/>
          </p:nvPr>
        </p:nvSpPr>
        <p:spPr>
          <a:xfrm>
            <a:off x="6172201" y="1288473"/>
            <a:ext cx="5181600" cy="4888490"/>
          </a:xfrm>
        </p:spPr>
        <p:txBody>
          <a:bodyPr>
            <a:normAutofit fontScale="92500" lnSpcReduction="20000"/>
          </a:bodyPr>
          <a:lstStyle/>
          <a:p>
            <a:r>
              <a:rPr lang="en-US" dirty="0"/>
              <a:t>An example of a qualitative approach</a:t>
            </a:r>
            <a:endParaRPr lang="kk-KZ" dirty="0"/>
          </a:p>
          <a:p>
            <a:r>
              <a:rPr lang="en-US" dirty="0"/>
              <a:t>The author conducts detailed interviews with, for example, 20 students and asks them the following questions: “How satisfied are you with the curriculum?”, “What are the positive aspects of the curriculum?”, “What, in your opinion, can be changed in the curriculum?”. Based on the answers received, the Author transcribes all interviews using software, determines common features and patterns in the answers</a:t>
            </a:r>
            <a:endParaRPr lang="ru-RU" dirty="0"/>
          </a:p>
        </p:txBody>
      </p:sp>
    </p:spTree>
    <p:extLst>
      <p:ext uri="{BB962C8B-B14F-4D97-AF65-F5344CB8AC3E}">
        <p14:creationId xmlns:p14="http://schemas.microsoft.com/office/powerpoint/2010/main" val="854326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Таблица 12"/>
          <p:cNvGraphicFramePr>
            <a:graphicFrameLocks noGrp="1"/>
          </p:cNvGraphicFramePr>
          <p:nvPr>
            <p:extLst>
              <p:ext uri="{D42A27DB-BD31-4B8C-83A1-F6EECF244321}">
                <p14:modId xmlns:p14="http://schemas.microsoft.com/office/powerpoint/2010/main" val="119444821"/>
              </p:ext>
            </p:extLst>
          </p:nvPr>
        </p:nvGraphicFramePr>
        <p:xfrm>
          <a:off x="1073426" y="1093681"/>
          <a:ext cx="10587531" cy="5530754"/>
        </p:xfrm>
        <a:graphic>
          <a:graphicData uri="http://schemas.openxmlformats.org/drawingml/2006/table">
            <a:tbl>
              <a:tblPr>
                <a:tableStyleId>{C4B1156A-380E-4F78-BDF5-A606A8083BF9}</a:tableStyleId>
              </a:tblPr>
              <a:tblGrid>
                <a:gridCol w="5299094">
                  <a:extLst>
                    <a:ext uri="{9D8B030D-6E8A-4147-A177-3AD203B41FA5}">
                      <a16:colId xmlns:a16="http://schemas.microsoft.com/office/drawing/2014/main" val="162462915"/>
                    </a:ext>
                  </a:extLst>
                </a:gridCol>
                <a:gridCol w="5288437">
                  <a:extLst>
                    <a:ext uri="{9D8B030D-6E8A-4147-A177-3AD203B41FA5}">
                      <a16:colId xmlns:a16="http://schemas.microsoft.com/office/drawing/2014/main" val="714461564"/>
                    </a:ext>
                  </a:extLst>
                </a:gridCol>
              </a:tblGrid>
              <a:tr h="468865">
                <a:tc>
                  <a:txBody>
                    <a:bodyPr/>
                    <a:lstStyle/>
                    <a:p>
                      <a:r>
                        <a:rPr lang="en-US" sz="1800" dirty="0">
                          <a:effectLst/>
                          <a:latin typeface="Book Antiqua" panose="02040602050305030304" pitchFamily="18" charset="0"/>
                        </a:rPr>
                        <a:t>Quantitative research</a:t>
                      </a:r>
                      <a:endParaRPr lang="ru-RU" sz="1800" dirty="0">
                        <a:solidFill>
                          <a:schemeClr val="tx1"/>
                        </a:solidFill>
                        <a:effectLst/>
                        <a:latin typeface="Book Antiqua" panose="02040602050305030304" pitchFamily="18" charset="0"/>
                      </a:endParaRPr>
                    </a:p>
                  </a:txBody>
                  <a:tcPr marL="48350" marR="48350" marT="48350" marB="48350" anchor="ctr"/>
                </a:tc>
                <a:tc>
                  <a:txBody>
                    <a:bodyPr/>
                    <a:lstStyle/>
                    <a:p>
                      <a:r>
                        <a:rPr lang="en-US" sz="1800" dirty="0">
                          <a:effectLst/>
                          <a:latin typeface="Book Antiqua" panose="02040602050305030304" pitchFamily="18" charset="0"/>
                        </a:rPr>
                        <a:t>Qualitative Research</a:t>
                      </a:r>
                      <a:endParaRPr lang="ru-RU" sz="1800" dirty="0">
                        <a:solidFill>
                          <a:schemeClr val="tx1"/>
                        </a:solidFill>
                        <a:effectLst/>
                        <a:latin typeface="Book Antiqua" panose="02040602050305030304" pitchFamily="18" charset="0"/>
                      </a:endParaRPr>
                    </a:p>
                  </a:txBody>
                  <a:tcPr marL="48350" marR="48350" marT="48350" marB="48350" anchor="ctr"/>
                </a:tc>
                <a:extLst>
                  <a:ext uri="{0D108BD9-81ED-4DB2-BD59-A6C34878D82A}">
                    <a16:rowId xmlns:a16="http://schemas.microsoft.com/office/drawing/2014/main" val="1777909581"/>
                  </a:ext>
                </a:extLst>
              </a:tr>
              <a:tr h="987795">
                <a:tc>
                  <a:txBody>
                    <a:bodyPr/>
                    <a:lstStyle/>
                    <a:p>
                      <a:r>
                        <a:rPr lang="en-US" sz="1800" dirty="0">
                          <a:effectLst/>
                          <a:latin typeface="Book Antiqua" panose="02040602050305030304" pitchFamily="18" charset="0"/>
                        </a:rPr>
                        <a:t>The focus is on testing theories and hypotheses</a:t>
                      </a:r>
                      <a:endParaRPr lang="ru-RU" sz="1800" dirty="0">
                        <a:solidFill>
                          <a:schemeClr val="tx1"/>
                        </a:solidFill>
                        <a:effectLst/>
                        <a:latin typeface="Book Antiqua" panose="02040602050305030304" pitchFamily="18" charset="0"/>
                      </a:endParaRPr>
                    </a:p>
                  </a:txBody>
                  <a:tcPr marL="48350" marR="48350" marT="48350" marB="48350" anchor="ctr"/>
                </a:tc>
                <a:tc>
                  <a:txBody>
                    <a:bodyPr/>
                    <a:lstStyle/>
                    <a:p>
                      <a:r>
                        <a:rPr lang="en-US" sz="1800" dirty="0">
                          <a:effectLst/>
                          <a:latin typeface="Book Antiqua" panose="02040602050305030304" pitchFamily="18" charset="0"/>
                        </a:rPr>
                        <a:t>The focus is on exploring ideas and formulating a theory or hypothesis.</a:t>
                      </a:r>
                      <a:endParaRPr lang="ru-RU" sz="1800" dirty="0">
                        <a:solidFill>
                          <a:schemeClr val="tx1"/>
                        </a:solidFill>
                        <a:effectLst/>
                        <a:latin typeface="Book Antiqua" panose="02040602050305030304" pitchFamily="18" charset="0"/>
                      </a:endParaRPr>
                    </a:p>
                  </a:txBody>
                  <a:tcPr marL="48350" marR="48350" marT="48350" marB="48350" anchor="ctr"/>
                </a:tc>
                <a:extLst>
                  <a:ext uri="{0D108BD9-81ED-4DB2-BD59-A6C34878D82A}">
                    <a16:rowId xmlns:a16="http://schemas.microsoft.com/office/drawing/2014/main" val="637537341"/>
                  </a:ext>
                </a:extLst>
              </a:tr>
              <a:tr h="814819">
                <a:tc>
                  <a:txBody>
                    <a:bodyPr/>
                    <a:lstStyle/>
                    <a:p>
                      <a:r>
                        <a:rPr lang="en-US" sz="1800" dirty="0">
                          <a:effectLst/>
                          <a:latin typeface="Book Antiqua" panose="02040602050305030304" pitchFamily="18" charset="0"/>
                        </a:rPr>
                        <a:t>Analysis through mathematical and statistical analysis</a:t>
                      </a:r>
                      <a:endParaRPr lang="ru-RU" sz="1800" dirty="0">
                        <a:solidFill>
                          <a:schemeClr val="tx1"/>
                        </a:solidFill>
                        <a:effectLst/>
                        <a:latin typeface="Book Antiqua" panose="02040602050305030304" pitchFamily="18" charset="0"/>
                      </a:endParaRPr>
                    </a:p>
                  </a:txBody>
                  <a:tcPr marL="48350" marR="48350" marT="48350" marB="48350" anchor="ctr"/>
                </a:tc>
                <a:tc>
                  <a:txBody>
                    <a:bodyPr/>
                    <a:lstStyle/>
                    <a:p>
                      <a:r>
                        <a:rPr lang="en-US" sz="1800" dirty="0">
                          <a:effectLst/>
                          <a:latin typeface="Book Antiqua" panose="02040602050305030304" pitchFamily="18" charset="0"/>
                        </a:rPr>
                        <a:t>Analysis through generalization, categorization and interpretation</a:t>
                      </a:r>
                      <a:endParaRPr lang="ru-RU" sz="1800" dirty="0">
                        <a:solidFill>
                          <a:schemeClr val="tx1"/>
                        </a:solidFill>
                        <a:effectLst/>
                        <a:latin typeface="Book Antiqua" panose="02040602050305030304" pitchFamily="18" charset="0"/>
                      </a:endParaRPr>
                    </a:p>
                  </a:txBody>
                  <a:tcPr marL="48350" marR="48350" marT="48350" marB="48350" anchor="ctr"/>
                </a:tc>
                <a:extLst>
                  <a:ext uri="{0D108BD9-81ED-4DB2-BD59-A6C34878D82A}">
                    <a16:rowId xmlns:a16="http://schemas.microsoft.com/office/drawing/2014/main" val="3905910664"/>
                  </a:ext>
                </a:extLst>
              </a:tr>
              <a:tr h="814819">
                <a:tc>
                  <a:txBody>
                    <a:bodyPr/>
                    <a:lstStyle/>
                    <a:p>
                      <a:r>
                        <a:rPr lang="en-US" sz="1800" dirty="0">
                          <a:effectLst/>
                          <a:latin typeface="Book Antiqua" panose="02040602050305030304" pitchFamily="18" charset="0"/>
                        </a:rPr>
                        <a:t>Mainly presented in the form of numbers, graphs and tables</a:t>
                      </a:r>
                      <a:endParaRPr lang="ru-RU" sz="1800" dirty="0">
                        <a:solidFill>
                          <a:schemeClr val="tx1"/>
                        </a:solidFill>
                        <a:effectLst/>
                        <a:latin typeface="Book Antiqua" panose="02040602050305030304" pitchFamily="18" charset="0"/>
                      </a:endParaRPr>
                    </a:p>
                  </a:txBody>
                  <a:tcPr marL="48350" marR="48350" marT="48350" marB="48350" anchor="ctr"/>
                </a:tc>
                <a:tc>
                  <a:txBody>
                    <a:bodyPr/>
                    <a:lstStyle/>
                    <a:p>
                      <a:r>
                        <a:rPr lang="en-US" sz="1800" dirty="0">
                          <a:effectLst/>
                          <a:latin typeface="Book Antiqua" panose="02040602050305030304" pitchFamily="18" charset="0"/>
                        </a:rPr>
                        <a:t>Mainly expressed in words, pictures, videos</a:t>
                      </a:r>
                      <a:endParaRPr lang="ru-RU" sz="1800" dirty="0">
                        <a:solidFill>
                          <a:schemeClr val="tx1"/>
                        </a:solidFill>
                        <a:effectLst/>
                        <a:latin typeface="Book Antiqua" panose="02040602050305030304" pitchFamily="18" charset="0"/>
                      </a:endParaRPr>
                    </a:p>
                  </a:txBody>
                  <a:tcPr marL="48350" marR="48350" marT="48350" marB="48350" anchor="ctr"/>
                </a:tc>
                <a:extLst>
                  <a:ext uri="{0D108BD9-81ED-4DB2-BD59-A6C34878D82A}">
                    <a16:rowId xmlns:a16="http://schemas.microsoft.com/office/drawing/2014/main" val="1420039858"/>
                  </a:ext>
                </a:extLst>
              </a:tr>
              <a:tr h="641842">
                <a:tc>
                  <a:txBody>
                    <a:bodyPr/>
                    <a:lstStyle/>
                    <a:p>
                      <a:r>
                        <a:rPr lang="en-US" sz="1800" dirty="0">
                          <a:effectLst/>
                          <a:latin typeface="Book Antiqua" panose="02040602050305030304" pitchFamily="18" charset="0"/>
                        </a:rPr>
                        <a:t>Requires a large number of respondents</a:t>
                      </a:r>
                      <a:endParaRPr lang="ru-RU" sz="1800" dirty="0">
                        <a:solidFill>
                          <a:schemeClr val="tx1"/>
                        </a:solidFill>
                        <a:effectLst/>
                        <a:latin typeface="Book Antiqua" panose="02040602050305030304" pitchFamily="18" charset="0"/>
                      </a:endParaRPr>
                    </a:p>
                  </a:txBody>
                  <a:tcPr marL="48350" marR="48350" marT="48350" marB="48350" anchor="ctr"/>
                </a:tc>
                <a:tc>
                  <a:txBody>
                    <a:bodyPr/>
                    <a:lstStyle/>
                    <a:p>
                      <a:r>
                        <a:rPr lang="en-US" sz="1800" dirty="0">
                          <a:effectLst/>
                          <a:latin typeface="Book Antiqua" panose="02040602050305030304" pitchFamily="18" charset="0"/>
                        </a:rPr>
                        <a:t>Requires a small number of respondents</a:t>
                      </a:r>
                      <a:endParaRPr lang="ru-RU" sz="1800" dirty="0">
                        <a:solidFill>
                          <a:schemeClr val="tx1"/>
                        </a:solidFill>
                        <a:effectLst/>
                        <a:latin typeface="Book Antiqua" panose="02040602050305030304" pitchFamily="18" charset="0"/>
                      </a:endParaRPr>
                    </a:p>
                  </a:txBody>
                  <a:tcPr marL="48350" marR="48350" marT="48350" marB="48350" anchor="ctr"/>
                </a:tc>
                <a:extLst>
                  <a:ext uri="{0D108BD9-81ED-4DB2-BD59-A6C34878D82A}">
                    <a16:rowId xmlns:a16="http://schemas.microsoft.com/office/drawing/2014/main" val="2050672493"/>
                  </a:ext>
                </a:extLst>
              </a:tr>
              <a:tr h="814819">
                <a:tc>
                  <a:txBody>
                    <a:bodyPr/>
                    <a:lstStyle/>
                    <a:p>
                      <a:r>
                        <a:rPr lang="en-US" sz="1800" dirty="0">
                          <a:effectLst/>
                          <a:latin typeface="Book Antiqua" panose="02040602050305030304" pitchFamily="18" charset="0"/>
                        </a:rPr>
                        <a:t>Closed questions (multiple choice questions)</a:t>
                      </a:r>
                      <a:endParaRPr lang="ru-RU" sz="1800" dirty="0">
                        <a:solidFill>
                          <a:schemeClr val="tx1"/>
                        </a:solidFill>
                        <a:effectLst/>
                        <a:latin typeface="Book Antiqua" panose="02040602050305030304" pitchFamily="18" charset="0"/>
                      </a:endParaRPr>
                    </a:p>
                  </a:txBody>
                  <a:tcPr marL="48350" marR="48350" marT="48350" marB="48350" anchor="ctr"/>
                </a:tc>
                <a:tc>
                  <a:txBody>
                    <a:bodyPr/>
                    <a:lstStyle/>
                    <a:p>
                      <a:r>
                        <a:rPr lang="en-US" sz="1800" dirty="0">
                          <a:effectLst/>
                          <a:latin typeface="Book Antiqua" panose="02040602050305030304" pitchFamily="18" charset="0"/>
                        </a:rPr>
                        <a:t>Open-ended questions</a:t>
                      </a:r>
                      <a:endParaRPr lang="ru-RU" sz="1800" dirty="0">
                        <a:solidFill>
                          <a:schemeClr val="tx1"/>
                        </a:solidFill>
                        <a:effectLst/>
                        <a:latin typeface="Book Antiqua" panose="02040602050305030304" pitchFamily="18" charset="0"/>
                      </a:endParaRPr>
                    </a:p>
                  </a:txBody>
                  <a:tcPr marL="48350" marR="48350" marT="48350" marB="48350" anchor="ctr"/>
                </a:tc>
                <a:extLst>
                  <a:ext uri="{0D108BD9-81ED-4DB2-BD59-A6C34878D82A}">
                    <a16:rowId xmlns:a16="http://schemas.microsoft.com/office/drawing/2014/main" val="4213605209"/>
                  </a:ext>
                </a:extLst>
              </a:tr>
              <a:tr h="987795">
                <a:tc>
                  <a:txBody>
                    <a:bodyPr/>
                    <a:lstStyle/>
                    <a:p>
                      <a:r>
                        <a:rPr lang="en-US" sz="1800" dirty="0">
                          <a:effectLst/>
                          <a:latin typeface="Book Antiqua" panose="02040602050305030304" pitchFamily="18" charset="0"/>
                        </a:rPr>
                        <a:t>Keywords: testing, measurement, objectivity, replicability</a:t>
                      </a:r>
                      <a:endParaRPr lang="ru-RU" sz="1800" dirty="0">
                        <a:solidFill>
                          <a:schemeClr val="tx1"/>
                        </a:solidFill>
                        <a:effectLst/>
                        <a:latin typeface="Book Antiqua" panose="02040602050305030304" pitchFamily="18" charset="0"/>
                      </a:endParaRPr>
                    </a:p>
                  </a:txBody>
                  <a:tcPr marL="48350" marR="48350" marT="48350" marB="48350" anchor="ctr"/>
                </a:tc>
                <a:tc>
                  <a:txBody>
                    <a:bodyPr/>
                    <a:lstStyle/>
                    <a:p>
                      <a:r>
                        <a:rPr lang="en-US" sz="1800" dirty="0">
                          <a:effectLst/>
                          <a:latin typeface="Book Antiqua" panose="02040602050305030304" pitchFamily="18" charset="0"/>
                        </a:rPr>
                        <a:t>Keywords: understanding, context, complexity, subjectivity</a:t>
                      </a:r>
                      <a:endParaRPr lang="ru-RU" sz="1800" dirty="0">
                        <a:solidFill>
                          <a:schemeClr val="tx1"/>
                        </a:solidFill>
                        <a:effectLst/>
                        <a:latin typeface="Book Antiqua" panose="02040602050305030304" pitchFamily="18" charset="0"/>
                      </a:endParaRPr>
                    </a:p>
                  </a:txBody>
                  <a:tcPr marL="48350" marR="48350" marT="48350" marB="48350" anchor="ctr"/>
                </a:tc>
                <a:extLst>
                  <a:ext uri="{0D108BD9-81ED-4DB2-BD59-A6C34878D82A}">
                    <a16:rowId xmlns:a16="http://schemas.microsoft.com/office/drawing/2014/main" val="3098755597"/>
                  </a:ext>
                </a:extLst>
              </a:tr>
            </a:tbl>
          </a:graphicData>
        </a:graphic>
      </p:graphicFrame>
      <p:sp>
        <p:nvSpPr>
          <p:cNvPr id="14" name="Заголовок 13"/>
          <p:cNvSpPr>
            <a:spLocks noGrp="1"/>
          </p:cNvSpPr>
          <p:nvPr>
            <p:ph type="title"/>
          </p:nvPr>
        </p:nvSpPr>
        <p:spPr>
          <a:xfrm>
            <a:off x="838201" y="365127"/>
            <a:ext cx="10515600" cy="624688"/>
          </a:xfrm>
        </p:spPr>
        <p:txBody>
          <a:bodyPr>
            <a:normAutofit fontScale="90000"/>
          </a:bodyPr>
          <a:lstStyle/>
          <a:p>
            <a:r>
              <a:rPr lang="en-US" dirty="0">
                <a:latin typeface="Book Antiqua" panose="02040602050305030304" pitchFamily="18" charset="0"/>
              </a:rPr>
              <a:t>Comparison</a:t>
            </a:r>
            <a:endParaRPr lang="ru-RU" dirty="0">
              <a:latin typeface="Book Antiqua" panose="02040602050305030304" pitchFamily="18" charset="0"/>
            </a:endParaRPr>
          </a:p>
        </p:txBody>
      </p:sp>
    </p:spTree>
    <p:extLst>
      <p:ext uri="{BB962C8B-B14F-4D97-AF65-F5344CB8AC3E}">
        <p14:creationId xmlns:p14="http://schemas.microsoft.com/office/powerpoint/2010/main" val="334681006"/>
      </p:ext>
    </p:extLst>
  </p:cSld>
  <p:clrMapOvr>
    <a:masterClrMapping/>
  </p:clrMapOvr>
  <p:transition>
    <p:spli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838201" y="365127"/>
            <a:ext cx="10515600" cy="798656"/>
          </a:xfrm>
        </p:spPr>
        <p:txBody>
          <a:bodyPr/>
          <a:lstStyle/>
          <a:p>
            <a:r>
              <a:rPr lang="en-US" sz="4400" dirty="0">
                <a:latin typeface="Book Antiqua" panose="02040602050305030304" pitchFamily="18" charset="0"/>
              </a:rPr>
              <a:t>Comparison, examples</a:t>
            </a:r>
            <a:endParaRPr lang="ru-RU" dirty="0"/>
          </a:p>
        </p:txBody>
      </p:sp>
      <p:sp>
        <p:nvSpPr>
          <p:cNvPr id="5" name="Объект 4"/>
          <p:cNvSpPr>
            <a:spLocks noGrp="1"/>
          </p:cNvSpPr>
          <p:nvPr>
            <p:ph sz="half" idx="1"/>
          </p:nvPr>
        </p:nvSpPr>
        <p:spPr>
          <a:xfrm>
            <a:off x="838200" y="1288473"/>
            <a:ext cx="5181600" cy="4888490"/>
          </a:xfrm>
        </p:spPr>
        <p:txBody>
          <a:bodyPr>
            <a:normAutofit fontScale="77500" lnSpcReduction="20000"/>
          </a:bodyPr>
          <a:lstStyle/>
          <a:p>
            <a:r>
              <a:rPr lang="en-US" dirty="0"/>
              <a:t>Having obtained data using a quantitative method, the Author can analyze the combined data to calculate the following parameters:</a:t>
            </a:r>
          </a:p>
          <a:p>
            <a:r>
              <a:rPr lang="en-US" dirty="0"/>
              <a:t>average score;</a:t>
            </a:r>
          </a:p>
          <a:p>
            <a:r>
              <a:rPr lang="en-US" dirty="0"/>
              <a:t>how many times a particular answer was given;</a:t>
            </a:r>
          </a:p>
          <a:p>
            <a:r>
              <a:rPr lang="en-US" dirty="0"/>
              <a:t>correlation between two or more variables;</a:t>
            </a:r>
          </a:p>
          <a:p>
            <a:r>
              <a:rPr lang="en-US" dirty="0"/>
              <a:t>the reliability of the results.</a:t>
            </a:r>
          </a:p>
          <a:p>
            <a:r>
              <a:rPr lang="en-US" dirty="0"/>
              <a:t>quantitative data gives you numbers to back up the general points of your research. </a:t>
            </a:r>
          </a:p>
          <a:p>
            <a:r>
              <a:rPr lang="en-US" dirty="0"/>
              <a:t>Qualitative data provide details for a deep understanding of their full implications</a:t>
            </a:r>
            <a:endParaRPr lang="ru-RU" dirty="0">
              <a:latin typeface="Book Antiqua" panose="02040602050305030304" pitchFamily="18" charset="0"/>
            </a:endParaRPr>
          </a:p>
        </p:txBody>
      </p:sp>
      <p:sp>
        <p:nvSpPr>
          <p:cNvPr id="6" name="Объект 5"/>
          <p:cNvSpPr>
            <a:spLocks noGrp="1"/>
          </p:cNvSpPr>
          <p:nvPr>
            <p:ph sz="half" idx="2"/>
          </p:nvPr>
        </p:nvSpPr>
        <p:spPr>
          <a:xfrm>
            <a:off x="6172200" y="1288473"/>
            <a:ext cx="5349239" cy="4888490"/>
          </a:xfrm>
        </p:spPr>
        <p:txBody>
          <a:bodyPr>
            <a:normAutofit fontScale="77500" lnSpcReduction="20000"/>
          </a:bodyPr>
          <a:lstStyle/>
          <a:p>
            <a:r>
              <a:rPr lang="en-US" dirty="0"/>
              <a:t>Qualitative data is more difficult to analyze than quantitative data because it is presented in the form of images, texts or videos rather than numbers.</a:t>
            </a:r>
          </a:p>
          <a:p>
            <a:r>
              <a:rPr lang="en-US" dirty="0"/>
              <a:t>quantitative question:</a:t>
            </a:r>
          </a:p>
          <a:p>
            <a:r>
              <a:rPr lang="en-US" dirty="0"/>
              <a:t>How likely are you to visit our hotel again?</a:t>
            </a:r>
          </a:p>
          <a:p>
            <a:r>
              <a:rPr lang="en-US" dirty="0"/>
              <a:t>Very likely.</a:t>
            </a:r>
          </a:p>
          <a:p>
            <a:r>
              <a:rPr lang="en-US" dirty="0"/>
              <a:t>Quite possibly.</a:t>
            </a:r>
          </a:p>
          <a:p>
            <a:r>
              <a:rPr lang="en-US" dirty="0"/>
              <a:t>Unlikely.</a:t>
            </a:r>
          </a:p>
          <a:p>
            <a:r>
              <a:rPr lang="en-US" dirty="0"/>
              <a:t>I'm definitely not coming.</a:t>
            </a:r>
          </a:p>
          <a:p>
            <a:pPr marL="0" indent="0">
              <a:buNone/>
            </a:pPr>
            <a:r>
              <a:rPr lang="en-US" dirty="0"/>
              <a:t>Quality question:</a:t>
            </a:r>
          </a:p>
          <a:p>
            <a:r>
              <a:rPr lang="en-US" dirty="0"/>
              <a:t>Do you have any wishes related to the services of our inn?</a:t>
            </a:r>
            <a:endParaRPr lang="ru-RU" dirty="0">
              <a:latin typeface="Book Antiqua" panose="02040602050305030304" pitchFamily="18" charset="0"/>
            </a:endParaRPr>
          </a:p>
        </p:txBody>
      </p:sp>
    </p:spTree>
    <p:extLst>
      <p:ext uri="{BB962C8B-B14F-4D97-AF65-F5344CB8AC3E}">
        <p14:creationId xmlns:p14="http://schemas.microsoft.com/office/powerpoint/2010/main" val="752062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99A521-F684-4922-AE53-93935E4A7883}"/>
              </a:ext>
            </a:extLst>
          </p:cNvPr>
          <p:cNvSpPr>
            <a:spLocks noGrp="1"/>
          </p:cNvSpPr>
          <p:nvPr>
            <p:ph type="title"/>
          </p:nvPr>
        </p:nvSpPr>
        <p:spPr/>
        <p:txBody>
          <a:bodyPr/>
          <a:lstStyle/>
          <a:p>
            <a:r>
              <a:rPr lang="en-US" sz="4400" dirty="0">
                <a:effectLst/>
                <a:latin typeface="Book Antiqua" panose="02040602050305030304" pitchFamily="18" charset="0"/>
              </a:rPr>
              <a:t>Quantitative research</a:t>
            </a:r>
            <a:br>
              <a:rPr lang="ru-RU" sz="4400" dirty="0">
                <a:solidFill>
                  <a:schemeClr val="tx1"/>
                </a:solidFill>
                <a:effectLst/>
                <a:latin typeface="Book Antiqua" panose="02040602050305030304" pitchFamily="18" charset="0"/>
              </a:rPr>
            </a:br>
            <a:endParaRPr lang="ru-RU" dirty="0"/>
          </a:p>
        </p:txBody>
      </p:sp>
      <p:sp>
        <p:nvSpPr>
          <p:cNvPr id="3" name="Объект 2">
            <a:extLst>
              <a:ext uri="{FF2B5EF4-FFF2-40B4-BE49-F238E27FC236}">
                <a16:creationId xmlns:a16="http://schemas.microsoft.com/office/drawing/2014/main" id="{BF466AAB-A817-4962-B9CB-AE34F123E91F}"/>
              </a:ext>
            </a:extLst>
          </p:cNvPr>
          <p:cNvSpPr>
            <a:spLocks noGrp="1"/>
          </p:cNvSpPr>
          <p:nvPr>
            <p:ph sz="half" idx="1"/>
          </p:nvPr>
        </p:nvSpPr>
        <p:spPr>
          <a:xfrm>
            <a:off x="838200" y="1338470"/>
            <a:ext cx="5181600" cy="4838493"/>
          </a:xfrm>
          <a:solidFill>
            <a:schemeClr val="accent4">
              <a:lumMod val="60000"/>
              <a:lumOff val="40000"/>
            </a:schemeClr>
          </a:solidFill>
        </p:spPr>
        <p:txBody>
          <a:bodyPr>
            <a:normAutofit fontScale="92500"/>
          </a:bodyPr>
          <a:lstStyle/>
          <a:p>
            <a:r>
              <a:rPr lang="en-US" dirty="0"/>
              <a:t>a well-defined format of the collected data well-defined sources of their receipt, the processing of the collected data is carried out with the help of orderly procedures, mostly quantitative in nature allow you to check the reliability of the opinions of consumers identified in the course of qualitative research Quantitative data is structured and statistically processed. They help draw general conclusions from the study.</a:t>
            </a:r>
            <a:endParaRPr lang="ru-RU" dirty="0"/>
          </a:p>
        </p:txBody>
      </p:sp>
      <p:sp>
        <p:nvSpPr>
          <p:cNvPr id="4" name="Объект 3">
            <a:extLst>
              <a:ext uri="{FF2B5EF4-FFF2-40B4-BE49-F238E27FC236}">
                <a16:creationId xmlns:a16="http://schemas.microsoft.com/office/drawing/2014/main" id="{D322CDF8-3E02-4DD0-AE0B-603068144F85}"/>
              </a:ext>
            </a:extLst>
          </p:cNvPr>
          <p:cNvSpPr>
            <a:spLocks noGrp="1"/>
          </p:cNvSpPr>
          <p:nvPr>
            <p:ph sz="half" idx="2"/>
          </p:nvPr>
        </p:nvSpPr>
        <p:spPr>
          <a:xfrm>
            <a:off x="6172200" y="1338470"/>
            <a:ext cx="5181600" cy="4838493"/>
          </a:xfrm>
          <a:solidFill>
            <a:schemeClr val="accent5">
              <a:lumMod val="40000"/>
              <a:lumOff val="60000"/>
            </a:schemeClr>
          </a:solidFill>
        </p:spPr>
        <p:txBody>
          <a:bodyPr>
            <a:normAutofit fontScale="92500"/>
          </a:bodyPr>
          <a:lstStyle/>
          <a:p>
            <a:r>
              <a:rPr lang="en-US" dirty="0"/>
              <a:t>Quantitative data allows you to confirm and understand each problem or improvement opportunity. For example, if several attendees report that the most frustrating thing about this conference was its hard-to-reach location, you could add quantitative questions to the next survey, such as "How did you like the location?" or questions in which respondents could choose their preferred seat from a list.</a:t>
            </a:r>
            <a:endParaRPr lang="ru-RU" dirty="0"/>
          </a:p>
        </p:txBody>
      </p:sp>
    </p:spTree>
    <p:extLst>
      <p:ext uri="{BB962C8B-B14F-4D97-AF65-F5344CB8AC3E}">
        <p14:creationId xmlns:p14="http://schemas.microsoft.com/office/powerpoint/2010/main" val="988315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C1C0E316-826E-4DDC-A1D1-0224FDBFABF6}"/>
              </a:ext>
            </a:extLst>
          </p:cNvPr>
          <p:cNvSpPr>
            <a:spLocks noGrp="1"/>
          </p:cNvSpPr>
          <p:nvPr>
            <p:ph sz="half" idx="1"/>
          </p:nvPr>
        </p:nvSpPr>
        <p:spPr>
          <a:xfrm>
            <a:off x="838200" y="1325217"/>
            <a:ext cx="5181600" cy="4851746"/>
          </a:xfrm>
          <a:solidFill>
            <a:schemeClr val="accent2">
              <a:lumMod val="40000"/>
              <a:lumOff val="60000"/>
            </a:schemeClr>
          </a:solidFill>
        </p:spPr>
        <p:txBody>
          <a:bodyPr>
            <a:normAutofit fontScale="92500" lnSpcReduction="20000"/>
          </a:bodyPr>
          <a:lstStyle/>
          <a:p>
            <a:r>
              <a:rPr lang="en-US" dirty="0"/>
              <a:t>Advantages of quantitative expert methods: </a:t>
            </a:r>
          </a:p>
          <a:p>
            <a:r>
              <a:rPr lang="en-US" dirty="0"/>
              <a:t>standardization due to the fact that all respondents are asked the same questions with the same answers to them;</a:t>
            </a:r>
          </a:p>
          <a:p>
            <a:r>
              <a:rPr lang="en-US" dirty="0"/>
              <a:t> simplicity, because it is not necessary to visit respondents, </a:t>
            </a:r>
          </a:p>
          <a:p>
            <a:r>
              <a:rPr lang="en-US" dirty="0"/>
              <a:t>it is possible to send them questionnaires by mail or interview them by phone,</a:t>
            </a:r>
          </a:p>
          <a:p>
            <a:r>
              <a:rPr lang="en-US" dirty="0"/>
              <a:t> there is no need to use technical means and involve highly qualified professionals;</a:t>
            </a:r>
            <a:endParaRPr lang="ru-RU" dirty="0"/>
          </a:p>
        </p:txBody>
      </p:sp>
      <p:sp>
        <p:nvSpPr>
          <p:cNvPr id="4" name="Объект 3">
            <a:extLst>
              <a:ext uri="{FF2B5EF4-FFF2-40B4-BE49-F238E27FC236}">
                <a16:creationId xmlns:a16="http://schemas.microsoft.com/office/drawing/2014/main" id="{A72BEFDD-EDCF-4A8A-9EC6-AC2BA996C2A1}"/>
              </a:ext>
            </a:extLst>
          </p:cNvPr>
          <p:cNvSpPr>
            <a:spLocks noGrp="1"/>
          </p:cNvSpPr>
          <p:nvPr>
            <p:ph sz="half" idx="2"/>
          </p:nvPr>
        </p:nvSpPr>
        <p:spPr>
          <a:xfrm>
            <a:off x="6172200" y="1325217"/>
            <a:ext cx="5181600" cy="4851746"/>
          </a:xfrm>
          <a:solidFill>
            <a:schemeClr val="accent6">
              <a:lumMod val="40000"/>
              <a:lumOff val="60000"/>
            </a:schemeClr>
          </a:solidFill>
        </p:spPr>
        <p:txBody>
          <a:bodyPr>
            <a:normAutofit fontScale="92500" lnSpcReduction="20000"/>
          </a:bodyPr>
          <a:lstStyle/>
          <a:p>
            <a:r>
              <a:rPr lang="en-US" dirty="0"/>
              <a:t>the possibility of in-depth analysis, due to the use of successive clarifying questions;</a:t>
            </a:r>
          </a:p>
          <a:p>
            <a:r>
              <a:rPr lang="en-US" dirty="0"/>
              <a:t>the possibility of tabulation and statistical analysis using the methods of mathematical statistics and relevant statistical packages for personal computers.</a:t>
            </a:r>
          </a:p>
          <a:p>
            <a:endParaRPr lang="en-US" dirty="0"/>
          </a:p>
          <a:p>
            <a:r>
              <a:rPr lang="en-US" dirty="0"/>
              <a:t>The disadvantage is that the results may be distorted due to the mutual, socio-psychological influence of the interviewer and the respondent.</a:t>
            </a:r>
            <a:endParaRPr lang="ru-RU" dirty="0"/>
          </a:p>
        </p:txBody>
      </p:sp>
      <p:sp>
        <p:nvSpPr>
          <p:cNvPr id="5" name="Заголовок 1">
            <a:extLst>
              <a:ext uri="{FF2B5EF4-FFF2-40B4-BE49-F238E27FC236}">
                <a16:creationId xmlns:a16="http://schemas.microsoft.com/office/drawing/2014/main" id="{FB8882CC-BE51-4931-BD09-9A61F6EB87F6}"/>
              </a:ext>
            </a:extLst>
          </p:cNvPr>
          <p:cNvSpPr>
            <a:spLocks noGrp="1"/>
          </p:cNvSpPr>
          <p:nvPr>
            <p:ph type="title"/>
          </p:nvPr>
        </p:nvSpPr>
        <p:spPr>
          <a:xfrm>
            <a:off x="838200" y="365125"/>
            <a:ext cx="10515600" cy="1325563"/>
          </a:xfrm>
        </p:spPr>
        <p:txBody>
          <a:bodyPr/>
          <a:lstStyle/>
          <a:p>
            <a:r>
              <a:rPr lang="en-US" sz="4400" dirty="0">
                <a:effectLst/>
                <a:latin typeface="Book Antiqua" panose="02040602050305030304" pitchFamily="18" charset="0"/>
              </a:rPr>
              <a:t>Quantitative research</a:t>
            </a:r>
            <a:br>
              <a:rPr lang="ru-RU" sz="4400" dirty="0">
                <a:solidFill>
                  <a:schemeClr val="tx1"/>
                </a:solidFill>
                <a:effectLst/>
                <a:latin typeface="Book Antiqua" panose="02040602050305030304" pitchFamily="18" charset="0"/>
              </a:rPr>
            </a:br>
            <a:endParaRPr lang="ru-RU" dirty="0"/>
          </a:p>
        </p:txBody>
      </p:sp>
    </p:spTree>
    <p:extLst>
      <p:ext uri="{BB962C8B-B14F-4D97-AF65-F5344CB8AC3E}">
        <p14:creationId xmlns:p14="http://schemas.microsoft.com/office/powerpoint/2010/main" val="2138006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solidFill>
            <a:schemeClr val="accent4">
              <a:lumMod val="40000"/>
              <a:lumOff val="60000"/>
            </a:schemeClr>
          </a:solidFill>
        </p:spPr>
        <p:txBody>
          <a:bodyPr>
            <a:normAutofit fontScale="92500" lnSpcReduction="20000"/>
          </a:bodyPr>
          <a:lstStyle/>
          <a:p>
            <a:pPr marL="0" indent="0">
              <a:buNone/>
            </a:pPr>
            <a:r>
              <a:rPr lang="en-US" dirty="0"/>
              <a:t>Qualitative data provide descriptive information rather than measurement information. It can be impressions, opinions or views of people. A qualitative survey is less structured - it aims to deeply analyze the topic under consideration in order to obtain information about people's motivation, their views and attitudes. Such a survey, on the one hand, provides a depth of understanding of the research questions, and on the other hand, complicates the analysis of the results.</a:t>
            </a:r>
            <a:endParaRPr lang="ru-RU" dirty="0">
              <a:latin typeface="Book Antiqua" panose="02040602050305030304" pitchFamily="18" charset="0"/>
            </a:endParaRPr>
          </a:p>
        </p:txBody>
      </p:sp>
      <p:sp>
        <p:nvSpPr>
          <p:cNvPr id="4" name="Объект 3"/>
          <p:cNvSpPr>
            <a:spLocks noGrp="1"/>
          </p:cNvSpPr>
          <p:nvPr>
            <p:ph sz="half" idx="2"/>
          </p:nvPr>
        </p:nvSpPr>
        <p:spPr>
          <a:solidFill>
            <a:schemeClr val="accent1">
              <a:lumMod val="40000"/>
              <a:lumOff val="60000"/>
            </a:schemeClr>
          </a:solidFill>
        </p:spPr>
        <p:txBody>
          <a:bodyPr>
            <a:normAutofit fontScale="92500" lnSpcReduction="20000"/>
          </a:bodyPr>
          <a:lstStyle/>
          <a:p>
            <a:r>
              <a:rPr lang="en-US" dirty="0"/>
              <a:t>Qualitative research is almost always the starting point when it comes to discovering new problems and opportunities for improvement.</a:t>
            </a:r>
            <a:endParaRPr lang="ru-RU" dirty="0"/>
          </a:p>
        </p:txBody>
      </p:sp>
      <p:sp>
        <p:nvSpPr>
          <p:cNvPr id="5" name="Заголовок 3"/>
          <p:cNvSpPr>
            <a:spLocks noGrp="1"/>
          </p:cNvSpPr>
          <p:nvPr>
            <p:ph type="title"/>
          </p:nvPr>
        </p:nvSpPr>
        <p:spPr/>
        <p:txBody>
          <a:bodyPr/>
          <a:lstStyle/>
          <a:p>
            <a:r>
              <a:rPr lang="en-US" dirty="0"/>
              <a:t>Qualitative research</a:t>
            </a:r>
            <a:endParaRPr lang="ru-RU" dirty="0"/>
          </a:p>
        </p:txBody>
      </p:sp>
    </p:spTree>
    <p:extLst>
      <p:ext uri="{BB962C8B-B14F-4D97-AF65-F5344CB8AC3E}">
        <p14:creationId xmlns:p14="http://schemas.microsoft.com/office/powerpoint/2010/main" val="368172476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2000</Words>
  <Application>Microsoft Office PowerPoint</Application>
  <PresentationFormat>Широкоэкранный</PresentationFormat>
  <Paragraphs>180</Paragraphs>
  <Slides>19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19</vt:i4>
      </vt:variant>
    </vt:vector>
  </HeadingPairs>
  <TitlesOfParts>
    <vt:vector size="25" baseType="lpstr">
      <vt:lpstr>Arial</vt:lpstr>
      <vt:lpstr>Book Antiqua</vt:lpstr>
      <vt:lpstr>Calibri</vt:lpstr>
      <vt:lpstr>Calibri Light</vt:lpstr>
      <vt:lpstr>Symbol</vt:lpstr>
      <vt:lpstr>Тема Office</vt:lpstr>
      <vt:lpstr>Qualitative Research Methods</vt:lpstr>
      <vt:lpstr>Questions for discussion</vt:lpstr>
      <vt:lpstr>Basic rules for choosing a method:</vt:lpstr>
      <vt:lpstr>Examples</vt:lpstr>
      <vt:lpstr>Comparison</vt:lpstr>
      <vt:lpstr>Comparison, examples</vt:lpstr>
      <vt:lpstr>Quantitative research </vt:lpstr>
      <vt:lpstr>Quantitative research </vt:lpstr>
      <vt:lpstr>Qualitative research</vt:lpstr>
      <vt:lpstr>The Need for a Qualitative Research Method</vt:lpstr>
      <vt:lpstr>The Need for a Qualitative Research Method</vt:lpstr>
      <vt:lpstr>Qualitative research</vt:lpstr>
      <vt:lpstr>Closed and open questions</vt:lpstr>
      <vt:lpstr>Closed and open questions</vt:lpstr>
      <vt:lpstr>Презентация PowerPoint</vt:lpstr>
      <vt:lpstr>Презентация PowerPoint</vt:lpstr>
      <vt:lpstr>Comparison</vt:lpstr>
      <vt:lpstr>Examples</vt:lpstr>
      <vt:lpstr>Вывод</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Methods</dc:title>
  <dc:creator>Nurbek Adambekov</dc:creator>
  <cp:lastModifiedBy>Nurbek Adambekov</cp:lastModifiedBy>
  <cp:revision>5</cp:revision>
  <dcterms:created xsi:type="dcterms:W3CDTF">2022-11-11T15:51:25Z</dcterms:created>
  <dcterms:modified xsi:type="dcterms:W3CDTF">2022-11-11T16:56:03Z</dcterms:modified>
</cp:coreProperties>
</file>